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</p:sldIdLst>
  <p:sldSz cx="173482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301114" y="3023616"/>
            <a:ext cx="14745971" cy="2048256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2602229" y="5462015"/>
            <a:ext cx="12143742" cy="2438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half" idx="1"/>
          </p:nvPr>
        </p:nvSpPr>
        <p:spPr>
          <a:xfrm>
            <a:off x="2240073" y="3576277"/>
            <a:ext cx="12868052" cy="296799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half" idx="1"/>
          </p:nvPr>
        </p:nvSpPr>
        <p:spPr>
          <a:xfrm>
            <a:off x="2240073" y="3576277"/>
            <a:ext cx="12868052" cy="296799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67410" y="2243327"/>
            <a:ext cx="7546468" cy="64373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761408" y="581795"/>
            <a:ext cx="15825381" cy="35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67410" y="2275839"/>
            <a:ext cx="15613381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6236363" y="9070847"/>
            <a:ext cx="244427" cy="2416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F9E100"/>
          </a:solidFill>
          <a:uFillTx/>
          <a:latin typeface="Adobe Gothic Std L"/>
          <a:ea typeface="Adobe Gothic Std L"/>
          <a:cs typeface="Adobe Gothic Std L"/>
          <a:sym typeface="Adobe Gothic Std 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F9E100"/>
          </a:solidFill>
          <a:uFillTx/>
          <a:latin typeface="Adobe Gothic Std L"/>
          <a:ea typeface="Adobe Gothic Std L"/>
          <a:cs typeface="Adobe Gothic Std L"/>
          <a:sym typeface="Adobe Gothic Std 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F9E100"/>
          </a:solidFill>
          <a:uFillTx/>
          <a:latin typeface="Adobe Gothic Std L"/>
          <a:ea typeface="Adobe Gothic Std L"/>
          <a:cs typeface="Adobe Gothic Std L"/>
          <a:sym typeface="Adobe Gothic Std 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F9E100"/>
          </a:solidFill>
          <a:uFillTx/>
          <a:latin typeface="Adobe Gothic Std L"/>
          <a:ea typeface="Adobe Gothic Std L"/>
          <a:cs typeface="Adobe Gothic Std L"/>
          <a:sym typeface="Adobe Gothic Std 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F9E100"/>
          </a:solidFill>
          <a:uFillTx/>
          <a:latin typeface="Adobe Gothic Std L"/>
          <a:ea typeface="Adobe Gothic Std L"/>
          <a:cs typeface="Adobe Gothic Std L"/>
          <a:sym typeface="Adobe Gothic Std 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F9E100"/>
          </a:solidFill>
          <a:uFillTx/>
          <a:latin typeface="Adobe Gothic Std L"/>
          <a:ea typeface="Adobe Gothic Std L"/>
          <a:cs typeface="Adobe Gothic Std L"/>
          <a:sym typeface="Adobe Gothic Std 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F9E100"/>
          </a:solidFill>
          <a:uFillTx/>
          <a:latin typeface="Adobe Gothic Std L"/>
          <a:ea typeface="Adobe Gothic Std L"/>
          <a:cs typeface="Adobe Gothic Std L"/>
          <a:sym typeface="Adobe Gothic Std 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F9E100"/>
          </a:solidFill>
          <a:uFillTx/>
          <a:latin typeface="Adobe Gothic Std L"/>
          <a:ea typeface="Adobe Gothic Std L"/>
          <a:cs typeface="Adobe Gothic Std L"/>
          <a:sym typeface="Adobe Gothic Std 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F9E100"/>
          </a:solidFill>
          <a:uFillTx/>
          <a:latin typeface="Adobe Gothic Std L"/>
          <a:ea typeface="Adobe Gothic Std L"/>
          <a:cs typeface="Adobe Gothic Std L"/>
          <a:sym typeface="Adobe Gothic Std 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7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0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1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82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3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3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4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4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4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4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4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4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5" Type="http://schemas.openxmlformats.org/officeDocument/2006/relationships/image" Target="../media/image87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5" Type="http://schemas.openxmlformats.org/officeDocument/2006/relationships/image" Target="../media/image87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8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90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1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2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2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4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5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97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8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99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0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1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102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4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5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6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2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3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4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5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5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6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6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6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7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75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1.png"/><Relationship Id="rId4" Type="http://schemas.openxmlformats.org/officeDocument/2006/relationships/image" Target="../media/image76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2"/>
          <p:cNvSpPr/>
          <p:nvPr/>
        </p:nvSpPr>
        <p:spPr>
          <a:xfrm>
            <a:off x="38100" y="25400"/>
            <a:ext cx="17348200" cy="9753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object 3"/>
          <p:cNvSpPr/>
          <p:nvPr/>
        </p:nvSpPr>
        <p:spPr>
          <a:xfrm>
            <a:off x="4939" y="4967856"/>
            <a:ext cx="17343259" cy="4836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03" y="0"/>
                </a:moveTo>
                <a:lnTo>
                  <a:pt x="797" y="0"/>
                </a:lnTo>
                <a:lnTo>
                  <a:pt x="728" y="8"/>
                </a:lnTo>
                <a:lnTo>
                  <a:pt x="661" y="32"/>
                </a:lnTo>
                <a:lnTo>
                  <a:pt x="596" y="71"/>
                </a:lnTo>
                <a:lnTo>
                  <a:pt x="533" y="125"/>
                </a:lnTo>
                <a:lnTo>
                  <a:pt x="472" y="192"/>
                </a:lnTo>
                <a:lnTo>
                  <a:pt x="414" y="272"/>
                </a:lnTo>
                <a:lnTo>
                  <a:pt x="358" y="365"/>
                </a:lnTo>
                <a:lnTo>
                  <a:pt x="306" y="470"/>
                </a:lnTo>
                <a:lnTo>
                  <a:pt x="257" y="585"/>
                </a:lnTo>
                <a:lnTo>
                  <a:pt x="211" y="712"/>
                </a:lnTo>
                <a:lnTo>
                  <a:pt x="170" y="848"/>
                </a:lnTo>
                <a:lnTo>
                  <a:pt x="132" y="993"/>
                </a:lnTo>
                <a:lnTo>
                  <a:pt x="98" y="1146"/>
                </a:lnTo>
                <a:lnTo>
                  <a:pt x="69" y="1307"/>
                </a:lnTo>
                <a:lnTo>
                  <a:pt x="45" y="1476"/>
                </a:lnTo>
                <a:lnTo>
                  <a:pt x="26" y="1650"/>
                </a:lnTo>
                <a:lnTo>
                  <a:pt x="12" y="1831"/>
                </a:lnTo>
                <a:lnTo>
                  <a:pt x="3" y="2016"/>
                </a:lnTo>
                <a:lnTo>
                  <a:pt x="0" y="220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206"/>
                </a:lnTo>
                <a:lnTo>
                  <a:pt x="21597" y="2016"/>
                </a:lnTo>
                <a:lnTo>
                  <a:pt x="21588" y="1831"/>
                </a:lnTo>
                <a:lnTo>
                  <a:pt x="21574" y="1650"/>
                </a:lnTo>
                <a:lnTo>
                  <a:pt x="21555" y="1476"/>
                </a:lnTo>
                <a:lnTo>
                  <a:pt x="21531" y="1307"/>
                </a:lnTo>
                <a:lnTo>
                  <a:pt x="21502" y="1146"/>
                </a:lnTo>
                <a:lnTo>
                  <a:pt x="21468" y="993"/>
                </a:lnTo>
                <a:lnTo>
                  <a:pt x="21430" y="848"/>
                </a:lnTo>
                <a:lnTo>
                  <a:pt x="21389" y="712"/>
                </a:lnTo>
                <a:lnTo>
                  <a:pt x="21343" y="585"/>
                </a:lnTo>
                <a:lnTo>
                  <a:pt x="21294" y="470"/>
                </a:lnTo>
                <a:lnTo>
                  <a:pt x="21242" y="365"/>
                </a:lnTo>
                <a:lnTo>
                  <a:pt x="21186" y="272"/>
                </a:lnTo>
                <a:lnTo>
                  <a:pt x="21128" y="192"/>
                </a:lnTo>
                <a:lnTo>
                  <a:pt x="21067" y="125"/>
                </a:lnTo>
                <a:lnTo>
                  <a:pt x="21004" y="71"/>
                </a:lnTo>
                <a:lnTo>
                  <a:pt x="20939" y="32"/>
                </a:lnTo>
                <a:lnTo>
                  <a:pt x="20872" y="8"/>
                </a:lnTo>
                <a:lnTo>
                  <a:pt x="20803" y="0"/>
                </a:lnTo>
                <a:close/>
              </a:path>
            </a:pathLst>
          </a:custGeom>
          <a:solidFill>
            <a:srgbClr val="F9E1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object 4"/>
          <p:cNvSpPr txBox="1"/>
          <p:nvPr/>
        </p:nvSpPr>
        <p:spPr>
          <a:xfrm>
            <a:off x="2240073" y="3601677"/>
            <a:ext cx="11463227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49530">
              <a:spcBef>
                <a:spcPts val="100"/>
              </a:spcBef>
              <a:defRPr spc="-40" sz="7000">
                <a:solidFill>
                  <a:srgbClr val="F9E1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67" name="object 5"/>
          <p:cNvSpPr txBox="1"/>
          <p:nvPr/>
        </p:nvSpPr>
        <p:spPr>
          <a:xfrm>
            <a:off x="2378867" y="5651500"/>
            <a:ext cx="10943433" cy="77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4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하이퍼텍스트 마크업 언어 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HyperText Markup Language)</a:t>
            </a:r>
            <a:r>
              <a:rPr>
                <a:solidFill>
                  <a:srgbClr val="000000"/>
                </a:solidFill>
              </a:rPr>
              <a:t>로 네트워크가 연결된 웹페이지에서 문서를 작성하고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00"/>
                </a:solidFill>
              </a:rPr>
              <a:t>읽고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00"/>
                </a:solidFill>
              </a:rPr>
              <a:t>공유하기 위해서 만들어진 체계</a:t>
            </a:r>
          </a:p>
        </p:txBody>
      </p:sp>
      <p:sp>
        <p:nvSpPr>
          <p:cNvPr id="68" name="object 6"/>
          <p:cNvSpPr/>
          <p:nvPr/>
        </p:nvSpPr>
        <p:spPr>
          <a:xfrm>
            <a:off x="965200" y="615950"/>
            <a:ext cx="1066438" cy="4238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object 7"/>
          <p:cNvSpPr/>
          <p:nvPr/>
        </p:nvSpPr>
        <p:spPr>
          <a:xfrm flipH="1" flipV="1">
            <a:off x="2397901" y="821803"/>
            <a:ext cx="12676907" cy="1"/>
          </a:xfrm>
          <a:prstGeom prst="line">
            <a:avLst/>
          </a:prstGeom>
          <a:ln w="12700">
            <a:solidFill>
              <a:srgbClr val="F9E1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" name="object 8"/>
          <p:cNvSpPr txBox="1"/>
          <p:nvPr>
            <p:ph type="title"/>
          </p:nvPr>
        </p:nvSpPr>
        <p:spPr>
          <a:xfrm>
            <a:off x="761409" y="581795"/>
            <a:ext cx="15825380" cy="35369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Google Shape;61;p14"/>
          <p:cNvSpPr txBox="1"/>
          <p:nvPr/>
        </p:nvSpPr>
        <p:spPr>
          <a:xfrm>
            <a:off x="4874436" y="2208623"/>
            <a:ext cx="7599328" cy="1150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6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HTML 핵심 3가지</a:t>
            </a:r>
          </a:p>
        </p:txBody>
      </p:sp>
      <p:sp>
        <p:nvSpPr>
          <p:cNvPr id="178" name="Google Shape;61;p14"/>
          <p:cNvSpPr txBox="1"/>
          <p:nvPr/>
        </p:nvSpPr>
        <p:spPr>
          <a:xfrm>
            <a:off x="6569616" y="3917824"/>
            <a:ext cx="5509501" cy="69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1. 태그의 특징 - Inline / Block</a:t>
            </a:r>
          </a:p>
        </p:txBody>
      </p:sp>
      <p:sp>
        <p:nvSpPr>
          <p:cNvPr id="179" name="Google Shape;61;p14"/>
          <p:cNvSpPr txBox="1"/>
          <p:nvPr/>
        </p:nvSpPr>
        <p:spPr>
          <a:xfrm>
            <a:off x="5014753" y="5141869"/>
            <a:ext cx="5509502" cy="69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2. 종속태그</a:t>
            </a:r>
          </a:p>
        </p:txBody>
      </p:sp>
      <p:sp>
        <p:nvSpPr>
          <p:cNvPr id="180" name="Google Shape;61;p14"/>
          <p:cNvSpPr txBox="1"/>
          <p:nvPr/>
        </p:nvSpPr>
        <p:spPr>
          <a:xfrm>
            <a:off x="5649478" y="6394370"/>
            <a:ext cx="5509501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3. HTML 문서 구조</a:t>
            </a:r>
          </a:p>
        </p:txBody>
      </p:sp>
      <p:sp>
        <p:nvSpPr>
          <p:cNvPr id="18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2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22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기능</a:t>
            </a:r>
            <a:r>
              <a:t> continue</a:t>
            </a:r>
          </a:p>
        </p:txBody>
      </p:sp>
      <p:sp>
        <p:nvSpPr>
          <p:cNvPr id="1323" name="Rectangle 19"/>
          <p:cNvSpPr/>
          <p:nvPr/>
        </p:nvSpPr>
        <p:spPr>
          <a:xfrm>
            <a:off x="5626101" y="6238385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4" name="Rectangle 2"/>
          <p:cNvSpPr txBox="1"/>
          <p:nvPr/>
        </p:nvSpPr>
        <p:spPr>
          <a:xfrm>
            <a:off x="4382770" y="7108035"/>
            <a:ext cx="8582660" cy="100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 가 3일 때는 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코드 실행 x</a:t>
            </a:r>
          </a:p>
        </p:txBody>
      </p:sp>
      <p:sp>
        <p:nvSpPr>
          <p:cNvPr id="1325" name="Straight Connector 10"/>
          <p:cNvSpPr/>
          <p:nvPr/>
        </p:nvSpPr>
        <p:spPr>
          <a:xfrm flipH="1">
            <a:off x="12327089" y="5486400"/>
            <a:ext cx="842811" cy="0"/>
          </a:xfrm>
          <a:prstGeom prst="line">
            <a:avLst/>
          </a:prstGeom>
          <a:ln w="44450" cap="rnd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26" name="Rectangle 13"/>
          <p:cNvSpPr txBox="1"/>
          <p:nvPr/>
        </p:nvSpPr>
        <p:spPr>
          <a:xfrm>
            <a:off x="10472419" y="4143233"/>
            <a:ext cx="8582661" cy="237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1</a:t>
            </a:r>
            <a:r>
              <a:t>입니다</a:t>
            </a:r>
            <a:r>
              <a:t>.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2</a:t>
            </a:r>
            <a:r>
              <a:t>입니다</a:t>
            </a:r>
            <a:r>
              <a:t>.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3</a:t>
            </a:r>
            <a:r>
              <a:t>입니다</a:t>
            </a:r>
            <a:r>
              <a:t>.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4</a:t>
            </a:r>
            <a:r>
              <a:t>입니다</a:t>
            </a:r>
            <a:r>
              <a:t>.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5</a:t>
            </a:r>
            <a:r>
              <a:t>입니다</a:t>
            </a:r>
            <a:r>
              <a:t>.</a:t>
            </a:r>
          </a:p>
        </p:txBody>
      </p:sp>
      <p:sp>
        <p:nvSpPr>
          <p:cNvPr id="1327" name="Straight Connector 5"/>
          <p:cNvSpPr/>
          <p:nvPr/>
        </p:nvSpPr>
        <p:spPr>
          <a:xfrm>
            <a:off x="12103100" y="2353381"/>
            <a:ext cx="223989" cy="1"/>
          </a:xfrm>
          <a:prstGeom prst="line">
            <a:avLst/>
          </a:prstGeom>
          <a:ln w="4445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28" name="Straight Connector 16"/>
          <p:cNvSpPr/>
          <p:nvPr/>
        </p:nvSpPr>
        <p:spPr>
          <a:xfrm flipH="1">
            <a:off x="12327088" y="2353381"/>
            <a:ext cx="1" cy="6578415"/>
          </a:xfrm>
          <a:prstGeom prst="line">
            <a:avLst/>
          </a:prstGeom>
          <a:ln w="4445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29" name="Rectangle 30"/>
          <p:cNvSpPr/>
          <p:nvPr/>
        </p:nvSpPr>
        <p:spPr>
          <a:xfrm>
            <a:off x="13582648" y="3919911"/>
            <a:ext cx="2362204" cy="2693413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0" name="Straight Connector 35"/>
          <p:cNvSpPr/>
          <p:nvPr/>
        </p:nvSpPr>
        <p:spPr>
          <a:xfrm>
            <a:off x="12103100" y="8931796"/>
            <a:ext cx="223989" cy="1"/>
          </a:xfrm>
          <a:prstGeom prst="line">
            <a:avLst/>
          </a:prstGeom>
          <a:ln w="4445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31" name="Rectangle 19"/>
          <p:cNvSpPr/>
          <p:nvPr/>
        </p:nvSpPr>
        <p:spPr>
          <a:xfrm>
            <a:off x="5626104" y="2340000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2" name="Rectangle 14"/>
          <p:cNvSpPr txBox="1"/>
          <p:nvPr/>
        </p:nvSpPr>
        <p:spPr>
          <a:xfrm>
            <a:off x="4382770" y="2840320"/>
            <a:ext cx="8582660" cy="17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7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  <a:br/>
            <a:r>
              <a:rPr>
                <a:solidFill>
                  <a:srgbClr val="FFA100"/>
                </a:solidFill>
              </a:rPr>
              <a:t>if ( i === 3 ) </a:t>
            </a:r>
            <a:r>
              <a:rPr>
                <a:solidFill>
                  <a:srgbClr val="FF0000"/>
                </a:solidFill>
              </a:rPr>
              <a:t>continue</a:t>
            </a:r>
            <a:endParaRPr>
              <a:solidFill>
                <a:srgbClr val="FF0000"/>
              </a:solidFill>
            </a:endParaRPr>
          </a:p>
          <a:p>
            <a:pPr algn="ctr">
              <a:defRPr sz="27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는” + I + “입니다.” )</a:t>
            </a:r>
            <a:br/>
            <a:r>
              <a:t>}</a:t>
            </a:r>
          </a:p>
        </p:txBody>
      </p:sp>
      <p:sp>
        <p:nvSpPr>
          <p:cNvPr id="1333" name="Straight Connector 17"/>
          <p:cNvSpPr/>
          <p:nvPr/>
        </p:nvSpPr>
        <p:spPr>
          <a:xfrm flipV="1">
            <a:off x="8674100" y="5240612"/>
            <a:ext cx="1" cy="555310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3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3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8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</a:t>
            </a:r>
            <a:r>
              <a:t>break</a:t>
            </a:r>
          </a:p>
        </p:txBody>
      </p:sp>
      <p:sp>
        <p:nvSpPr>
          <p:cNvPr id="1339" name="반복 작업을 중간에 건너뛰고 싶을 때"/>
          <p:cNvSpPr txBox="1"/>
          <p:nvPr/>
        </p:nvSpPr>
        <p:spPr>
          <a:xfrm>
            <a:off x="6077676" y="4612326"/>
            <a:ext cx="5192845" cy="528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반복 작업을 중간에 종료하고 싶을 때</a:t>
            </a:r>
          </a:p>
        </p:txBody>
      </p:sp>
      <p:sp>
        <p:nvSpPr>
          <p:cNvPr id="134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4" name="Rectangle 16"/>
          <p:cNvSpPr txBox="1"/>
          <p:nvPr/>
        </p:nvSpPr>
        <p:spPr>
          <a:xfrm>
            <a:off x="5976904" y="7323480"/>
            <a:ext cx="5394384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 </a:t>
            </a:r>
            <a:r>
              <a:t>가 </a:t>
            </a:r>
            <a:r>
              <a:t>3</a:t>
            </a:r>
            <a:r>
              <a:t>을 넘어가면 종료하고 싶어</a:t>
            </a:r>
            <a:r>
              <a:t>!</a:t>
            </a:r>
          </a:p>
        </p:txBody>
      </p:sp>
      <p:sp>
        <p:nvSpPr>
          <p:cNvPr id="1345" name="Straight Connector 17"/>
          <p:cNvSpPr/>
          <p:nvPr/>
        </p:nvSpPr>
        <p:spPr>
          <a:xfrm flipV="1">
            <a:off x="8674099" y="48768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46" name="Rectangle 18"/>
          <p:cNvSpPr/>
          <p:nvPr/>
        </p:nvSpPr>
        <p:spPr>
          <a:xfrm>
            <a:off x="5626101" y="2353381"/>
            <a:ext cx="6095993" cy="2133601"/>
          </a:xfrm>
          <a:prstGeom prst="rect">
            <a:avLst/>
          </a:prstGeom>
          <a:ln w="38100">
            <a:solidFill>
              <a:srgbClr val="DDEEF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7" name="Rectangle 19"/>
          <p:cNvSpPr/>
          <p:nvPr/>
        </p:nvSpPr>
        <p:spPr>
          <a:xfrm>
            <a:off x="5626101" y="6238385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8" name="Rectangle 1"/>
          <p:cNvSpPr txBox="1"/>
          <p:nvPr/>
        </p:nvSpPr>
        <p:spPr>
          <a:xfrm>
            <a:off x="4382770" y="2751513"/>
            <a:ext cx="8582660" cy="1411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는” + I + “입니다.” )</a:t>
            </a:r>
            <a:br/>
            <a:r>
              <a:t>}</a:t>
            </a:r>
          </a:p>
        </p:txBody>
      </p:sp>
      <p:sp>
        <p:nvSpPr>
          <p:cNvPr id="1349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</a:t>
            </a:r>
            <a:r>
              <a:t>break</a:t>
            </a:r>
          </a:p>
        </p:txBody>
      </p:sp>
      <p:sp>
        <p:nvSpPr>
          <p:cNvPr id="135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5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54" name="Rectangle 16"/>
          <p:cNvSpPr txBox="1"/>
          <p:nvPr/>
        </p:nvSpPr>
        <p:spPr>
          <a:xfrm>
            <a:off x="5824511" y="6677149"/>
            <a:ext cx="5699469" cy="184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  <a:br/>
            <a:r>
              <a:rPr>
                <a:solidFill>
                  <a:srgbClr val="FFA100"/>
                </a:solidFill>
              </a:rPr>
              <a:t>if ( i === 3 ) </a:t>
            </a:r>
            <a:r>
              <a:rPr>
                <a:solidFill>
                  <a:srgbClr val="FF0000"/>
                </a:solidFill>
              </a:rPr>
              <a:t>break</a:t>
            </a:r>
            <a:endParaRPr>
              <a:solidFill>
                <a:srgbClr val="FF0000"/>
              </a:solidFill>
            </a:endParaRP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</a:t>
            </a:r>
            <a:r>
              <a:t>는” </a:t>
            </a:r>
            <a:r>
              <a:t>+ </a:t>
            </a:r>
            <a:r>
              <a:t>I + “</a:t>
            </a:r>
            <a:r>
              <a:t>입니다</a:t>
            </a:r>
            <a:r>
              <a:t>.” )</a:t>
            </a:r>
            <a:br/>
            <a:r>
              <a:t>}</a:t>
            </a:r>
          </a:p>
        </p:txBody>
      </p:sp>
      <p:sp>
        <p:nvSpPr>
          <p:cNvPr id="1355" name="Straight Connector 17"/>
          <p:cNvSpPr/>
          <p:nvPr/>
        </p:nvSpPr>
        <p:spPr>
          <a:xfrm flipV="1">
            <a:off x="8674099" y="48768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56" name="Rectangle 18"/>
          <p:cNvSpPr/>
          <p:nvPr/>
        </p:nvSpPr>
        <p:spPr>
          <a:xfrm>
            <a:off x="5626101" y="2353381"/>
            <a:ext cx="6095993" cy="2133601"/>
          </a:xfrm>
          <a:prstGeom prst="rect">
            <a:avLst/>
          </a:prstGeom>
          <a:ln w="38100">
            <a:solidFill>
              <a:srgbClr val="DDEEF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7" name="Rectangle 19"/>
          <p:cNvSpPr/>
          <p:nvPr/>
        </p:nvSpPr>
        <p:spPr>
          <a:xfrm>
            <a:off x="5626101" y="6238385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8" name="Rectangle 1"/>
          <p:cNvSpPr txBox="1"/>
          <p:nvPr/>
        </p:nvSpPr>
        <p:spPr>
          <a:xfrm>
            <a:off x="4382770" y="2751513"/>
            <a:ext cx="8582660" cy="1411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는” + I + “입니다.” )</a:t>
            </a:r>
            <a:br/>
            <a:r>
              <a:t>}</a:t>
            </a:r>
          </a:p>
        </p:txBody>
      </p:sp>
      <p:sp>
        <p:nvSpPr>
          <p:cNvPr id="1359" name="TextBox 11"/>
          <p:cNvSpPr txBox="1"/>
          <p:nvPr/>
        </p:nvSpPr>
        <p:spPr>
          <a:xfrm>
            <a:off x="4779481" y="3119245"/>
            <a:ext cx="45567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전</a:t>
            </a:r>
          </a:p>
        </p:txBody>
      </p:sp>
      <p:sp>
        <p:nvSpPr>
          <p:cNvPr id="1360" name="TextBox 12"/>
          <p:cNvSpPr txBox="1"/>
          <p:nvPr/>
        </p:nvSpPr>
        <p:spPr>
          <a:xfrm>
            <a:off x="4779481" y="7292702"/>
            <a:ext cx="45567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후</a:t>
            </a:r>
          </a:p>
        </p:txBody>
      </p:sp>
      <p:sp>
        <p:nvSpPr>
          <p:cNvPr id="1361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</a:t>
            </a:r>
            <a:r>
              <a:t>break</a:t>
            </a:r>
          </a:p>
        </p:txBody>
      </p:sp>
      <p:sp>
        <p:nvSpPr>
          <p:cNvPr id="136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6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66" name="Straight Connector 17"/>
          <p:cNvSpPr/>
          <p:nvPr/>
        </p:nvSpPr>
        <p:spPr>
          <a:xfrm flipV="1">
            <a:off x="8674099" y="5284359"/>
            <a:ext cx="1" cy="511564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67" name="Rectangle 19"/>
          <p:cNvSpPr/>
          <p:nvPr/>
        </p:nvSpPr>
        <p:spPr>
          <a:xfrm>
            <a:off x="5626101" y="6238385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8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</a:t>
            </a:r>
            <a:r>
              <a:t>break</a:t>
            </a:r>
          </a:p>
        </p:txBody>
      </p:sp>
      <p:sp>
        <p:nvSpPr>
          <p:cNvPr id="1369" name="Rectangle 4"/>
          <p:cNvSpPr txBox="1"/>
          <p:nvPr/>
        </p:nvSpPr>
        <p:spPr>
          <a:xfrm>
            <a:off x="4382770" y="7292702"/>
            <a:ext cx="8582660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I 가 3일 때 반복문 종료</a:t>
            </a:r>
          </a:p>
        </p:txBody>
      </p:sp>
      <p:sp>
        <p:nvSpPr>
          <p:cNvPr id="1370" name="Rectangle 16"/>
          <p:cNvSpPr txBox="1"/>
          <p:nvPr/>
        </p:nvSpPr>
        <p:spPr>
          <a:xfrm>
            <a:off x="5824511" y="2829538"/>
            <a:ext cx="5699469" cy="184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  <a:br/>
            <a:r>
              <a:rPr>
                <a:solidFill>
                  <a:srgbClr val="FFA100"/>
                </a:solidFill>
              </a:rPr>
              <a:t>if ( i === 3 ) </a:t>
            </a:r>
            <a:r>
              <a:rPr>
                <a:solidFill>
                  <a:srgbClr val="FF0000"/>
                </a:solidFill>
              </a:rPr>
              <a:t>break</a:t>
            </a:r>
            <a:endParaRPr>
              <a:solidFill>
                <a:srgbClr val="FF0000"/>
              </a:solidFill>
            </a:endParaRP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</a:t>
            </a:r>
            <a:r>
              <a:t>는” </a:t>
            </a:r>
            <a:r>
              <a:t>+ </a:t>
            </a:r>
            <a:r>
              <a:t>I + “</a:t>
            </a:r>
            <a:r>
              <a:t>입니다</a:t>
            </a:r>
            <a:r>
              <a:t>.” )</a:t>
            </a:r>
            <a:br/>
            <a:r>
              <a:t>}</a:t>
            </a:r>
          </a:p>
        </p:txBody>
      </p:sp>
      <p:sp>
        <p:nvSpPr>
          <p:cNvPr id="1371" name="Rectangle 19"/>
          <p:cNvSpPr/>
          <p:nvPr/>
        </p:nvSpPr>
        <p:spPr>
          <a:xfrm>
            <a:off x="5626101" y="2390774"/>
            <a:ext cx="6095993" cy="2693412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7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6" name="Rectangle 19"/>
          <p:cNvSpPr/>
          <p:nvPr/>
        </p:nvSpPr>
        <p:spPr>
          <a:xfrm>
            <a:off x="5626101" y="6238385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7" name="Straight Connector 20"/>
          <p:cNvSpPr/>
          <p:nvPr/>
        </p:nvSpPr>
        <p:spPr>
          <a:xfrm flipH="1">
            <a:off x="12327089" y="5486400"/>
            <a:ext cx="842811" cy="0"/>
          </a:xfrm>
          <a:prstGeom prst="line">
            <a:avLst/>
          </a:prstGeom>
          <a:ln w="44450" cap="rnd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78" name="Rectangle 21"/>
          <p:cNvSpPr txBox="1"/>
          <p:nvPr/>
        </p:nvSpPr>
        <p:spPr>
          <a:xfrm>
            <a:off x="10472419" y="4828556"/>
            <a:ext cx="8582661" cy="100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1</a:t>
            </a:r>
            <a:r>
              <a:t>입니다</a:t>
            </a:r>
            <a:r>
              <a:t>.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2</a:t>
            </a:r>
            <a:r>
              <a:t>입니다</a:t>
            </a:r>
            <a:r>
              <a:t>.</a:t>
            </a:r>
          </a:p>
        </p:txBody>
      </p:sp>
      <p:sp>
        <p:nvSpPr>
          <p:cNvPr id="1379" name="Straight Connector 22"/>
          <p:cNvSpPr/>
          <p:nvPr/>
        </p:nvSpPr>
        <p:spPr>
          <a:xfrm>
            <a:off x="12103100" y="2353381"/>
            <a:ext cx="223989" cy="1"/>
          </a:xfrm>
          <a:prstGeom prst="line">
            <a:avLst/>
          </a:prstGeom>
          <a:ln w="4445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80" name="Straight Connector 23"/>
          <p:cNvSpPr/>
          <p:nvPr/>
        </p:nvSpPr>
        <p:spPr>
          <a:xfrm flipH="1">
            <a:off x="12327088" y="2353381"/>
            <a:ext cx="1" cy="6578415"/>
          </a:xfrm>
          <a:prstGeom prst="line">
            <a:avLst/>
          </a:prstGeom>
          <a:ln w="4445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81" name="Rectangle 24"/>
          <p:cNvSpPr/>
          <p:nvPr/>
        </p:nvSpPr>
        <p:spPr>
          <a:xfrm>
            <a:off x="13582648" y="3919911"/>
            <a:ext cx="2362204" cy="2693413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2" name="Straight Connector 25"/>
          <p:cNvSpPr/>
          <p:nvPr/>
        </p:nvSpPr>
        <p:spPr>
          <a:xfrm>
            <a:off x="12103100" y="8931796"/>
            <a:ext cx="223989" cy="1"/>
          </a:xfrm>
          <a:prstGeom prst="line">
            <a:avLst/>
          </a:prstGeom>
          <a:ln w="4445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83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</a:t>
            </a:r>
            <a:r>
              <a:t>break</a:t>
            </a:r>
          </a:p>
        </p:txBody>
      </p:sp>
      <p:sp>
        <p:nvSpPr>
          <p:cNvPr id="1384" name="Straight Connector 17"/>
          <p:cNvSpPr/>
          <p:nvPr/>
        </p:nvSpPr>
        <p:spPr>
          <a:xfrm flipV="1">
            <a:off x="8674099" y="5284359"/>
            <a:ext cx="1" cy="511564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85" name="Rectangle 16"/>
          <p:cNvSpPr txBox="1"/>
          <p:nvPr/>
        </p:nvSpPr>
        <p:spPr>
          <a:xfrm>
            <a:off x="5824511" y="2829538"/>
            <a:ext cx="5699469" cy="184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  <a:br/>
            <a:r>
              <a:rPr>
                <a:solidFill>
                  <a:srgbClr val="FFA100"/>
                </a:solidFill>
              </a:rPr>
              <a:t>if ( i === 3 ) </a:t>
            </a:r>
            <a:r>
              <a:rPr>
                <a:solidFill>
                  <a:srgbClr val="FF0000"/>
                </a:solidFill>
              </a:rPr>
              <a:t>break</a:t>
            </a:r>
            <a:endParaRPr>
              <a:solidFill>
                <a:srgbClr val="FF0000"/>
              </a:solidFill>
            </a:endParaRP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</a:t>
            </a:r>
            <a:r>
              <a:t>는” </a:t>
            </a:r>
            <a:r>
              <a:t>+ </a:t>
            </a:r>
            <a:r>
              <a:t>I + “</a:t>
            </a:r>
            <a:r>
              <a:t>입니다</a:t>
            </a:r>
            <a:r>
              <a:t>.” )</a:t>
            </a:r>
            <a:br/>
            <a:r>
              <a:t>}</a:t>
            </a:r>
          </a:p>
        </p:txBody>
      </p:sp>
      <p:sp>
        <p:nvSpPr>
          <p:cNvPr id="1386" name="Rectangle 19"/>
          <p:cNvSpPr/>
          <p:nvPr/>
        </p:nvSpPr>
        <p:spPr>
          <a:xfrm>
            <a:off x="5626101" y="2390774"/>
            <a:ext cx="6095993" cy="2693412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7" name="Rectangle 4"/>
          <p:cNvSpPr txBox="1"/>
          <p:nvPr/>
        </p:nvSpPr>
        <p:spPr>
          <a:xfrm>
            <a:off x="4382770" y="7292702"/>
            <a:ext cx="8582660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I 가 3일 때 반복문 종료</a:t>
            </a:r>
          </a:p>
        </p:txBody>
      </p:sp>
      <p:sp>
        <p:nvSpPr>
          <p:cNvPr id="138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9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2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</a:t>
            </a:r>
            <a:r>
              <a:t>length</a:t>
            </a:r>
          </a:p>
        </p:txBody>
      </p:sp>
      <p:sp>
        <p:nvSpPr>
          <p:cNvPr id="139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- 07.</a:t>
            </a:r>
            <a:r>
              <a:t>for.html</a:t>
            </a:r>
          </a:p>
        </p:txBody>
      </p:sp>
      <p:sp>
        <p:nvSpPr>
          <p:cNvPr id="1394" name="Google Shape;880;p101"/>
          <p:cNvSpPr txBox="1"/>
          <p:nvPr/>
        </p:nvSpPr>
        <p:spPr>
          <a:xfrm>
            <a:off x="4919188" y="3316744"/>
            <a:ext cx="7509823" cy="32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const fruits = [“사과”, 바나나” “사과”, 바나나"“사과”, 바나나"“사과”, 바나나"“사과”, 바나나"“사과”, 바나나"“사과”, 바나나"“사과”, 바나나"“사과”, 바나나"“사과”, 바나나"“사과”, 바나나"“사과”, 바나나"“사과”, 바나나"“사과”, 바나나"“사과”, 바나나"“사과”, 바나나"]</a:t>
            </a:r>
          </a:p>
        </p:txBody>
      </p:sp>
      <p:sp>
        <p:nvSpPr>
          <p:cNvPr id="1395" name="Straight Connector 13"/>
          <p:cNvSpPr/>
          <p:nvPr/>
        </p:nvSpPr>
        <p:spPr>
          <a:xfrm flipV="1">
            <a:off x="8674099" y="6743055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96" name="Google Shape;880;p101"/>
          <p:cNvSpPr txBox="1"/>
          <p:nvPr/>
        </p:nvSpPr>
        <p:spPr>
          <a:xfrm>
            <a:off x="3450273" y="7920627"/>
            <a:ext cx="10447650" cy="830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길이가..?</a:t>
            </a:r>
          </a:p>
        </p:txBody>
      </p:sp>
      <p:sp>
        <p:nvSpPr>
          <p:cNvPr id="139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0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1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</a:t>
            </a:r>
            <a:r>
              <a:t>length</a:t>
            </a:r>
          </a:p>
        </p:txBody>
      </p:sp>
      <p:sp>
        <p:nvSpPr>
          <p:cNvPr id="1402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- 07.</a:t>
            </a:r>
            <a:r>
              <a:t>for.html</a:t>
            </a:r>
          </a:p>
        </p:txBody>
      </p:sp>
      <p:sp>
        <p:nvSpPr>
          <p:cNvPr id="1403" name="TextBox 10"/>
          <p:cNvSpPr txBox="1"/>
          <p:nvPr/>
        </p:nvSpPr>
        <p:spPr>
          <a:xfrm>
            <a:off x="5367018" y="4329233"/>
            <a:ext cx="6614160" cy="268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0 ; </a:t>
            </a:r>
            <a:r>
              <a:rPr>
                <a:solidFill>
                  <a:srgbClr val="FF0000"/>
                </a:solidFill>
              </a:rPr>
              <a:t>i &lt; fruits.length</a:t>
            </a:r>
            <a:r>
              <a:t> ; i++ ) {</a:t>
            </a:r>
            <a:br/>
            <a:br/>
            <a:r>
              <a:t>console.log ( fruits[I] )</a:t>
            </a:r>
            <a:br/>
            <a:br/>
            <a:r>
              <a:t>}</a:t>
            </a:r>
          </a:p>
        </p:txBody>
      </p:sp>
      <p:sp>
        <p:nvSpPr>
          <p:cNvPr id="1404" name="Rectangle 18"/>
          <p:cNvSpPr/>
          <p:nvPr/>
        </p:nvSpPr>
        <p:spPr>
          <a:xfrm>
            <a:off x="5130798" y="4181064"/>
            <a:ext cx="7086598" cy="2452286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8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1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11" name="Google Shape;303;p39"/>
          <p:cNvSpPr txBox="1"/>
          <p:nvPr/>
        </p:nvSpPr>
        <p:spPr>
          <a:xfrm>
            <a:off x="3356308" y="4511294"/>
            <a:ext cx="10447646" cy="140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반복문 실습</a:t>
            </a:r>
          </a:p>
        </p:txBody>
      </p:sp>
      <p:pic>
        <p:nvPicPr>
          <p:cNvPr id="1412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141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- 06-</a:t>
            </a:r>
            <a:r>
              <a:t>if.html</a:t>
            </a:r>
          </a:p>
        </p:txBody>
      </p:sp>
      <p:pic>
        <p:nvPicPr>
          <p:cNvPr id="1414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41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1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2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- 04.</a:t>
            </a:r>
            <a:r>
              <a:t>datatype.html</a:t>
            </a:r>
          </a:p>
        </p:txBody>
      </p:sp>
      <p:sp>
        <p:nvSpPr>
          <p:cNvPr id="1422" name="Google Shape;303;p39"/>
          <p:cNvSpPr txBox="1"/>
          <p:nvPr/>
        </p:nvSpPr>
        <p:spPr>
          <a:xfrm>
            <a:off x="3356308" y="3994172"/>
            <a:ext cx="10447646" cy="21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1423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42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8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Google Shape;61;p14"/>
          <p:cNvSpPr txBox="1"/>
          <p:nvPr/>
        </p:nvSpPr>
        <p:spPr>
          <a:xfrm>
            <a:off x="5919349" y="1150251"/>
            <a:ext cx="5509502" cy="1249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3200"/>
            </a:pPr>
            <a:r>
              <a:t>1. 태그의 특징</a:t>
            </a:r>
          </a:p>
          <a:p>
            <a:pPr algn="ctr">
              <a:defRPr b="1" sz="500"/>
            </a:pPr>
          </a:p>
          <a:p>
            <a:pPr algn="ctr">
              <a:defRPr b="1" sz="3200"/>
            </a:pPr>
            <a:r>
              <a:t>Inline / Block</a:t>
            </a:r>
          </a:p>
        </p:txBody>
      </p:sp>
      <p:pic>
        <p:nvPicPr>
          <p:cNvPr id="187" name="Google Shape;144;p23" descr="Google Shape;144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7902" y="2684758"/>
            <a:ext cx="13134199" cy="53502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2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29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431" name="Rectangle 2"/>
          <p:cNvSpPr txBox="1"/>
          <p:nvPr/>
        </p:nvSpPr>
        <p:spPr>
          <a:xfrm>
            <a:off x="6505110" y="4090337"/>
            <a:ext cx="4046332" cy="112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#8 </a:t>
            </a:r>
            <a:r>
              <a:t>수학객체</a:t>
            </a:r>
          </a:p>
        </p:txBody>
      </p:sp>
      <p:sp>
        <p:nvSpPr>
          <p:cNvPr id="1432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- 08-</a:t>
            </a:r>
            <a:r>
              <a:t>Math.html</a:t>
            </a:r>
          </a:p>
        </p:txBody>
      </p:sp>
      <p:sp>
        <p:nvSpPr>
          <p:cNvPr id="143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3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7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수학객체</a:t>
            </a:r>
          </a:p>
        </p:txBody>
      </p:sp>
      <p:sp>
        <p:nvSpPr>
          <p:cNvPr id="1438" name="Rectangle 1"/>
          <p:cNvSpPr/>
          <p:nvPr/>
        </p:nvSpPr>
        <p:spPr>
          <a:xfrm>
            <a:off x="5113922" y="2192217"/>
            <a:ext cx="7120351" cy="5481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Javascript</a:t>
            </a:r>
            <a:r>
              <a:t>에서 수학과 관련된 기능을 도와주는 것</a:t>
            </a:r>
          </a:p>
        </p:txBody>
      </p:sp>
      <p:sp>
        <p:nvSpPr>
          <p:cNvPr id="1439" name="Google Shape;880;p101"/>
          <p:cNvSpPr txBox="1"/>
          <p:nvPr/>
        </p:nvSpPr>
        <p:spPr>
          <a:xfrm>
            <a:off x="3450273" y="3555641"/>
            <a:ext cx="10447650" cy="1418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/>
          <a:p>
            <a:pPr algn="ctr" defTabSz="1733932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루트 </a:t>
            </a:r>
            <a:r>
              <a:t>/ </a:t>
            </a:r>
            <a:r>
              <a:t>제곱 </a:t>
            </a:r>
            <a:r>
              <a:t>/ </a:t>
            </a:r>
            <a:r>
              <a:t>탄젠트 </a:t>
            </a:r>
            <a:r>
              <a:t>/ </a:t>
            </a:r>
            <a:r>
              <a:t>코사인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 defTabSz="1733932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…</a:t>
            </a:r>
          </a:p>
        </p:txBody>
      </p:sp>
      <p:sp>
        <p:nvSpPr>
          <p:cNvPr id="144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4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4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수학객체 종류</a:t>
            </a:r>
          </a:p>
        </p:txBody>
      </p:sp>
      <p:sp>
        <p:nvSpPr>
          <p:cNvPr id="1445" name="Rectangle 1"/>
          <p:cNvSpPr/>
          <p:nvPr/>
        </p:nvSpPr>
        <p:spPr>
          <a:xfrm>
            <a:off x="7502142" y="2192217"/>
            <a:ext cx="2147299" cy="5481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최댓값</a:t>
            </a:r>
            <a:r>
              <a:t>, </a:t>
            </a:r>
            <a:r>
              <a:t>최소값</a:t>
            </a:r>
          </a:p>
        </p:txBody>
      </p:sp>
      <p:sp>
        <p:nvSpPr>
          <p:cNvPr id="1446" name="Rectangle 11"/>
          <p:cNvSpPr txBox="1"/>
          <p:nvPr/>
        </p:nvSpPr>
        <p:spPr>
          <a:xfrm>
            <a:off x="5636890" y="3931818"/>
            <a:ext cx="6074413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400">
                <a:solidFill>
                  <a:srgbClr val="01AB8E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Math.max</a:t>
            </a:r>
            <a:r>
              <a:rPr>
                <a:solidFill>
                  <a:srgbClr val="000000"/>
                </a:solidFill>
              </a:rPr>
              <a:t>(4, 29, 1)    =&gt;   29</a:t>
            </a:r>
            <a:br>
              <a:rPr>
                <a:solidFill>
                  <a:srgbClr val="000000"/>
                </a:solidFill>
              </a:rPr>
            </a:br>
            <a:r>
              <a:t>Math.min</a:t>
            </a:r>
            <a:r>
              <a:rPr>
                <a:solidFill>
                  <a:srgbClr val="000000"/>
                </a:solidFill>
              </a:rPr>
              <a:t>(4, 29, 1)     =&gt;   1</a:t>
            </a:r>
          </a:p>
        </p:txBody>
      </p:sp>
      <p:sp>
        <p:nvSpPr>
          <p:cNvPr id="1447" name="Rectangle 13"/>
          <p:cNvSpPr/>
          <p:nvPr/>
        </p:nvSpPr>
        <p:spPr>
          <a:xfrm>
            <a:off x="5130798" y="3276600"/>
            <a:ext cx="7086598" cy="2452286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5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52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수학객체 종류</a:t>
            </a:r>
          </a:p>
        </p:txBody>
      </p:sp>
      <p:sp>
        <p:nvSpPr>
          <p:cNvPr id="1453" name="Rectangle 1"/>
          <p:cNvSpPr/>
          <p:nvPr/>
        </p:nvSpPr>
        <p:spPr>
          <a:xfrm>
            <a:off x="7232037" y="2192217"/>
            <a:ext cx="2652487" cy="5481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반올림</a:t>
            </a:r>
            <a:r>
              <a:t>, </a:t>
            </a:r>
            <a:r>
              <a:t>올림</a:t>
            </a:r>
            <a:r>
              <a:t>, </a:t>
            </a:r>
            <a:r>
              <a:t>버림</a:t>
            </a:r>
          </a:p>
        </p:txBody>
      </p:sp>
      <p:sp>
        <p:nvSpPr>
          <p:cNvPr id="1454" name="Rectangle 11"/>
          <p:cNvSpPr txBox="1"/>
          <p:nvPr/>
        </p:nvSpPr>
        <p:spPr>
          <a:xfrm>
            <a:off x="5636890" y="3684982"/>
            <a:ext cx="6496689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400">
                <a:solidFill>
                  <a:srgbClr val="01AB8E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Math.round</a:t>
            </a:r>
            <a:r>
              <a:rPr>
                <a:solidFill>
                  <a:srgbClr val="000000"/>
                </a:solidFill>
              </a:rPr>
              <a:t>(2.712)     =&gt;   3</a:t>
            </a:r>
            <a:br>
              <a:rPr>
                <a:solidFill>
                  <a:srgbClr val="000000"/>
                </a:solidFill>
              </a:rPr>
            </a:br>
            <a:r>
              <a:t>Math.ceil</a:t>
            </a:r>
            <a:r>
              <a:rPr>
                <a:solidFill>
                  <a:srgbClr val="000000"/>
                </a:solidFill>
              </a:rPr>
              <a:t>(4.1)             =&gt;   4</a:t>
            </a:r>
            <a:endParaRPr>
              <a:solidFill>
                <a:srgbClr val="000000"/>
              </a:solidFill>
            </a:endParaRPr>
          </a:p>
          <a:p>
            <a:pPr>
              <a:defRPr sz="3400">
                <a:solidFill>
                  <a:srgbClr val="01AB8E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Math.floor</a:t>
            </a:r>
            <a:r>
              <a:rPr>
                <a:solidFill>
                  <a:srgbClr val="000000"/>
                </a:solidFill>
              </a:rPr>
              <a:t>(12.8)         =&gt;   12</a:t>
            </a:r>
          </a:p>
        </p:txBody>
      </p:sp>
      <p:sp>
        <p:nvSpPr>
          <p:cNvPr id="1455" name="Rectangle 10"/>
          <p:cNvSpPr/>
          <p:nvPr/>
        </p:nvSpPr>
        <p:spPr>
          <a:xfrm>
            <a:off x="5130798" y="3292145"/>
            <a:ext cx="7086598" cy="2452286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5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0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수학객체 종류</a:t>
            </a:r>
          </a:p>
        </p:txBody>
      </p:sp>
      <p:sp>
        <p:nvSpPr>
          <p:cNvPr id="1461" name="Rectangle 1"/>
          <p:cNvSpPr/>
          <p:nvPr/>
        </p:nvSpPr>
        <p:spPr>
          <a:xfrm>
            <a:off x="8257960" y="2192217"/>
            <a:ext cx="719329" cy="5105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루트</a:t>
            </a:r>
          </a:p>
        </p:txBody>
      </p:sp>
      <p:sp>
        <p:nvSpPr>
          <p:cNvPr id="1462" name="Rectangle 11"/>
          <p:cNvSpPr txBox="1"/>
          <p:nvPr/>
        </p:nvSpPr>
        <p:spPr>
          <a:xfrm>
            <a:off x="5636890" y="4209741"/>
            <a:ext cx="6496689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400">
                <a:solidFill>
                  <a:srgbClr val="01AB8E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Math.</a:t>
            </a:r>
            <a:r>
              <a:t>sqrt</a:t>
            </a:r>
            <a:r>
              <a:rPr>
                <a:solidFill>
                  <a:srgbClr val="000000"/>
                </a:solidFill>
              </a:rPr>
              <a:t>(2)     =&gt;   1.414..</a:t>
            </a:r>
          </a:p>
        </p:txBody>
      </p:sp>
      <p:sp>
        <p:nvSpPr>
          <p:cNvPr id="1463" name="Rectangle 12"/>
          <p:cNvSpPr/>
          <p:nvPr/>
        </p:nvSpPr>
        <p:spPr>
          <a:xfrm>
            <a:off x="5130798" y="3292145"/>
            <a:ext cx="7086598" cy="2452286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6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8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수학객체 종류</a:t>
            </a:r>
          </a:p>
        </p:txBody>
      </p:sp>
      <p:sp>
        <p:nvSpPr>
          <p:cNvPr id="1469" name="Rectangle 1"/>
          <p:cNvSpPr/>
          <p:nvPr/>
        </p:nvSpPr>
        <p:spPr>
          <a:xfrm>
            <a:off x="8257960" y="2192217"/>
            <a:ext cx="719329" cy="5105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랜덤</a:t>
            </a:r>
          </a:p>
        </p:txBody>
      </p:sp>
      <p:sp>
        <p:nvSpPr>
          <p:cNvPr id="1470" name="Rectangle 11"/>
          <p:cNvSpPr txBox="1"/>
          <p:nvPr/>
        </p:nvSpPr>
        <p:spPr>
          <a:xfrm>
            <a:off x="5636890" y="4090215"/>
            <a:ext cx="6496689" cy="116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400">
                <a:solidFill>
                  <a:srgbClr val="01AB8E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Math.</a:t>
            </a:r>
            <a:r>
              <a:t>random</a:t>
            </a:r>
            <a:r>
              <a:rPr>
                <a:solidFill>
                  <a:srgbClr val="000000"/>
                </a:solidFill>
              </a:rPr>
              <a:t>()     =&gt;   0.822...</a:t>
            </a:r>
            <a:endParaRPr>
              <a:solidFill>
                <a:srgbClr val="000000"/>
              </a:solidFill>
            </a:endParaRPr>
          </a:p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( 0 ~ 1 ) </a:t>
            </a:r>
            <a:r>
              <a:t>까지 임의의 수</a:t>
            </a:r>
          </a:p>
        </p:txBody>
      </p:sp>
      <p:sp>
        <p:nvSpPr>
          <p:cNvPr id="1471" name="Rectangle 2"/>
          <p:cNvSpPr txBox="1"/>
          <p:nvPr/>
        </p:nvSpPr>
        <p:spPr>
          <a:xfrm>
            <a:off x="5606769" y="7405717"/>
            <a:ext cx="613465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Math.floor(</a:t>
            </a:r>
            <a:r>
              <a:rPr>
                <a:solidFill>
                  <a:srgbClr val="01AB8E"/>
                </a:solidFill>
              </a:rPr>
              <a:t>Math.random</a:t>
            </a:r>
            <a:r>
              <a:t>()  * 100 )</a:t>
            </a:r>
          </a:p>
        </p:txBody>
      </p:sp>
      <p:sp>
        <p:nvSpPr>
          <p:cNvPr id="1472" name="Rectangle 15"/>
          <p:cNvSpPr/>
          <p:nvPr/>
        </p:nvSpPr>
        <p:spPr>
          <a:xfrm>
            <a:off x="5130798" y="3292145"/>
            <a:ext cx="7086598" cy="2452286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3" name="Rectangle 16"/>
          <p:cNvSpPr/>
          <p:nvPr/>
        </p:nvSpPr>
        <p:spPr>
          <a:xfrm>
            <a:off x="5130798" y="6471963"/>
            <a:ext cx="7086598" cy="2452286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4" name="Straight Connector 14"/>
          <p:cNvSpPr/>
          <p:nvPr/>
        </p:nvSpPr>
        <p:spPr>
          <a:xfrm flipV="1">
            <a:off x="8674100" y="5562600"/>
            <a:ext cx="1" cy="110095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7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7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9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수학객체 실무 적용</a:t>
            </a:r>
          </a:p>
        </p:txBody>
      </p:sp>
      <p:sp>
        <p:nvSpPr>
          <p:cNvPr id="1480" name="Rectangle 1"/>
          <p:cNvSpPr/>
          <p:nvPr/>
        </p:nvSpPr>
        <p:spPr>
          <a:xfrm>
            <a:off x="7883659" y="2192217"/>
            <a:ext cx="1433314" cy="5481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랜덤 숫자</a:t>
            </a:r>
          </a:p>
        </p:txBody>
      </p:sp>
      <p:pic>
        <p:nvPicPr>
          <p:cNvPr id="1481" name="Google Shape;931;p107" descr="Google Shape;931;p10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4140" y="3429203"/>
            <a:ext cx="8399920" cy="54964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482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- 08-</a:t>
            </a:r>
            <a:r>
              <a:t>Math.html</a:t>
            </a:r>
          </a:p>
        </p:txBody>
      </p:sp>
      <p:sp>
        <p:nvSpPr>
          <p:cNvPr id="148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8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7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수학객체 실무 적용</a:t>
            </a:r>
          </a:p>
        </p:txBody>
      </p:sp>
      <p:sp>
        <p:nvSpPr>
          <p:cNvPr id="1488" name="Rectangle 1"/>
          <p:cNvSpPr/>
          <p:nvPr/>
        </p:nvSpPr>
        <p:spPr>
          <a:xfrm>
            <a:off x="7721754" y="2192217"/>
            <a:ext cx="1740908" cy="5481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숫자 반올림</a:t>
            </a:r>
          </a:p>
        </p:txBody>
      </p:sp>
      <p:sp>
        <p:nvSpPr>
          <p:cNvPr id="1489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- 08-</a:t>
            </a:r>
            <a:r>
              <a:t>Math.html</a:t>
            </a:r>
          </a:p>
        </p:txBody>
      </p:sp>
      <p:pic>
        <p:nvPicPr>
          <p:cNvPr id="1490" name="Google Shape;938;p108" descr="Google Shape;938;p10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6717" y="3067549"/>
            <a:ext cx="11414761" cy="57539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49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9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7" name="Google Shape;303;p39"/>
          <p:cNvSpPr txBox="1"/>
          <p:nvPr/>
        </p:nvSpPr>
        <p:spPr>
          <a:xfrm>
            <a:off x="3356308" y="4511294"/>
            <a:ext cx="10447646" cy="140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수학객체 실습</a:t>
            </a:r>
          </a:p>
        </p:txBody>
      </p:sp>
      <p:pic>
        <p:nvPicPr>
          <p:cNvPr id="1498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500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- 08-</a:t>
            </a:r>
            <a:r>
              <a:t>Math.html</a:t>
            </a:r>
          </a:p>
        </p:txBody>
      </p:sp>
      <p:sp>
        <p:nvSpPr>
          <p:cNvPr id="150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4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50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0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07" name="Google Shape;303;p39"/>
          <p:cNvSpPr txBox="1"/>
          <p:nvPr/>
        </p:nvSpPr>
        <p:spPr>
          <a:xfrm>
            <a:off x="3356308" y="3994172"/>
            <a:ext cx="10447646" cy="21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수학객체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1508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- 08-</a:t>
            </a:r>
            <a:r>
              <a:t>Math.html</a:t>
            </a:r>
          </a:p>
        </p:txBody>
      </p:sp>
      <p:pic>
        <p:nvPicPr>
          <p:cNvPr id="1510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51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9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7" name="Group 5"/>
          <p:cNvGrpSpPr/>
          <p:nvPr/>
        </p:nvGrpSpPr>
        <p:grpSpPr>
          <a:xfrm>
            <a:off x="1670068" y="2409779"/>
            <a:ext cx="4801992" cy="6248596"/>
            <a:chOff x="0" y="0"/>
            <a:chExt cx="4801991" cy="6248594"/>
          </a:xfrm>
        </p:grpSpPr>
        <p:sp>
          <p:nvSpPr>
            <p:cNvPr id="192" name="Google Shape;153;p24"/>
            <p:cNvSpPr txBox="1"/>
            <p:nvPr/>
          </p:nvSpPr>
          <p:spPr>
            <a:xfrm>
              <a:off x="1489779" y="1096174"/>
              <a:ext cx="1822432" cy="778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&lt;select&gt;</a:t>
              </a:r>
            </a:p>
          </p:txBody>
        </p:sp>
        <p:sp>
          <p:nvSpPr>
            <p:cNvPr id="193" name="Google Shape;156;p24"/>
            <p:cNvSpPr txBox="1"/>
            <p:nvPr/>
          </p:nvSpPr>
          <p:spPr>
            <a:xfrm>
              <a:off x="-1" y="128258"/>
              <a:ext cx="4801993" cy="80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선택박스 태그</a:t>
              </a:r>
            </a:p>
          </p:txBody>
        </p:sp>
        <p:pic>
          <p:nvPicPr>
            <p:cNvPr id="194" name="Google Shape;160;p24" descr="Google Shape;160;p2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3348" y="3072483"/>
              <a:ext cx="4152284" cy="2503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Rectangle 33"/>
            <p:cNvSpPr/>
            <p:nvPr/>
          </p:nvSpPr>
          <p:spPr>
            <a:xfrm>
              <a:off x="145187" y="0"/>
              <a:ext cx="4656804" cy="6248595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" name="Google Shape;153;p24"/>
            <p:cNvSpPr txBox="1"/>
            <p:nvPr/>
          </p:nvSpPr>
          <p:spPr>
            <a:xfrm>
              <a:off x="1515179" y="1527974"/>
              <a:ext cx="1822432" cy="778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&lt;option&gt;</a:t>
              </a:r>
            </a:p>
          </p:txBody>
        </p:sp>
      </p:grpSp>
      <p:grpSp>
        <p:nvGrpSpPr>
          <p:cNvPr id="202" name="Group 4"/>
          <p:cNvGrpSpPr/>
          <p:nvPr/>
        </p:nvGrpSpPr>
        <p:grpSpPr>
          <a:xfrm>
            <a:off x="6083299" y="2405610"/>
            <a:ext cx="4801993" cy="6252765"/>
            <a:chOff x="0" y="0"/>
            <a:chExt cx="4801991" cy="6252764"/>
          </a:xfrm>
        </p:grpSpPr>
        <p:sp>
          <p:nvSpPr>
            <p:cNvPr id="198" name="Google Shape;155;p24"/>
            <p:cNvSpPr txBox="1"/>
            <p:nvPr/>
          </p:nvSpPr>
          <p:spPr>
            <a:xfrm>
              <a:off x="1762656" y="1100343"/>
              <a:ext cx="1276677" cy="1642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&lt;ol&gt;</a:t>
              </a:r>
              <a:br/>
              <a:r>
                <a:t>&lt;li&gt;</a:t>
              </a:r>
              <a:br/>
              <a:r>
                <a:t>&lt;ul&gt;</a:t>
              </a:r>
            </a:p>
          </p:txBody>
        </p:sp>
        <p:sp>
          <p:nvSpPr>
            <p:cNvPr id="199" name="Google Shape;157;p24"/>
            <p:cNvSpPr txBox="1"/>
            <p:nvPr/>
          </p:nvSpPr>
          <p:spPr>
            <a:xfrm>
              <a:off x="-1" y="132426"/>
              <a:ext cx="4801993" cy="80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목록 태그</a:t>
              </a:r>
            </a:p>
          </p:txBody>
        </p:sp>
        <p:pic>
          <p:nvPicPr>
            <p:cNvPr id="200" name="Google Shape;159;p24" descr="Google Shape;159;p2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14471" y="3353808"/>
              <a:ext cx="2680163" cy="2140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Rectangle 34"/>
            <p:cNvSpPr/>
            <p:nvPr/>
          </p:nvSpPr>
          <p:spPr>
            <a:xfrm>
              <a:off x="679783" y="-1"/>
              <a:ext cx="3530982" cy="6252766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07" name="Group 3"/>
          <p:cNvGrpSpPr/>
          <p:nvPr/>
        </p:nvGrpSpPr>
        <p:grpSpPr>
          <a:xfrm>
            <a:off x="10597325" y="2405609"/>
            <a:ext cx="5509502" cy="6252765"/>
            <a:chOff x="0" y="0"/>
            <a:chExt cx="5509500" cy="6252764"/>
          </a:xfrm>
        </p:grpSpPr>
        <p:sp>
          <p:nvSpPr>
            <p:cNvPr id="203" name="Google Shape;154;p24"/>
            <p:cNvSpPr txBox="1"/>
            <p:nvPr/>
          </p:nvSpPr>
          <p:spPr>
            <a:xfrm>
              <a:off x="989259" y="1100343"/>
              <a:ext cx="3530982" cy="21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&lt;table&gt;</a:t>
              </a:r>
            </a:p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&lt;th&gt;  -&gt; </a:t>
              </a:r>
              <a:r>
                <a:t>컬럼 제목</a:t>
              </a:r>
            </a:p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&lt;tr&gt; -&gt; </a:t>
              </a:r>
              <a:r>
                <a:t>행 나누기</a:t>
              </a:r>
              <a:br/>
              <a:r>
                <a:t>&lt;td&gt; -&gt; </a:t>
              </a:r>
              <a:r>
                <a:t>컬럼 내용 </a:t>
              </a:r>
            </a:p>
          </p:txBody>
        </p:sp>
        <p:sp>
          <p:nvSpPr>
            <p:cNvPr id="204" name="Google Shape;158;p24"/>
            <p:cNvSpPr txBox="1"/>
            <p:nvPr/>
          </p:nvSpPr>
          <p:spPr>
            <a:xfrm>
              <a:off x="353755" y="132427"/>
              <a:ext cx="4801992" cy="80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표 태그</a:t>
              </a:r>
            </a:p>
          </p:txBody>
        </p:sp>
        <p:pic>
          <p:nvPicPr>
            <p:cNvPr id="205" name="Google Shape;161;p24" descr="Google Shape;161;p2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7974" y="3559026"/>
              <a:ext cx="5274141" cy="194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Rectangle 35"/>
            <p:cNvSpPr/>
            <p:nvPr/>
          </p:nvSpPr>
          <p:spPr>
            <a:xfrm>
              <a:off x="-1" y="-1"/>
              <a:ext cx="5509502" cy="6252766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08" name="Google Shape;61;p14"/>
          <p:cNvSpPr txBox="1"/>
          <p:nvPr/>
        </p:nvSpPr>
        <p:spPr>
          <a:xfrm>
            <a:off x="5919349" y="1279097"/>
            <a:ext cx="5509502" cy="67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200"/>
            </a:lvl1pPr>
          </a:lstStyle>
          <a:p>
            <a:pPr/>
            <a:r>
              <a:t>2. 종속태그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14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515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6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517" name="Rectangle 2"/>
          <p:cNvSpPr txBox="1"/>
          <p:nvPr/>
        </p:nvSpPr>
        <p:spPr>
          <a:xfrm>
            <a:off x="7248904" y="4090337"/>
            <a:ext cx="2640188" cy="112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#9 </a:t>
            </a:r>
            <a:r>
              <a:t>함수</a:t>
            </a:r>
          </a:p>
        </p:txBody>
      </p:sp>
      <p:sp>
        <p:nvSpPr>
          <p:cNvPr id="151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- 09-</a:t>
            </a:r>
            <a:r>
              <a:t>function.html</a:t>
            </a:r>
          </a:p>
        </p:txBody>
      </p:sp>
      <p:sp>
        <p:nvSpPr>
          <p:cNvPr id="151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2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3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</a:t>
            </a:r>
          </a:p>
        </p:txBody>
      </p:sp>
      <p:sp>
        <p:nvSpPr>
          <p:cNvPr id="1524" name="Rectangle 1"/>
          <p:cNvSpPr/>
          <p:nvPr/>
        </p:nvSpPr>
        <p:spPr>
          <a:xfrm>
            <a:off x="7041277" y="2192217"/>
            <a:ext cx="2999323" cy="5481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우리가 만드는 “기능”</a:t>
            </a:r>
          </a:p>
        </p:txBody>
      </p:sp>
      <p:pic>
        <p:nvPicPr>
          <p:cNvPr id="1525" name="스크린샷 2021-04-22 오후 2.51.02.png" descr="스크린샷 2021-04-22 오후 2.51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7370" y="3555641"/>
            <a:ext cx="10873460" cy="39646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52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2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30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</a:t>
            </a:r>
          </a:p>
        </p:txBody>
      </p:sp>
      <p:sp>
        <p:nvSpPr>
          <p:cNvPr id="1531" name="Rectangle 1"/>
          <p:cNvSpPr/>
          <p:nvPr/>
        </p:nvSpPr>
        <p:spPr>
          <a:xfrm>
            <a:off x="7041277" y="2192217"/>
            <a:ext cx="2999323" cy="5481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우리가 만드는 “기능”</a:t>
            </a:r>
          </a:p>
        </p:txBody>
      </p:sp>
      <p:grpSp>
        <p:nvGrpSpPr>
          <p:cNvPr id="1539" name="Group 21"/>
          <p:cNvGrpSpPr/>
          <p:nvPr/>
        </p:nvGrpSpPr>
        <p:grpSpPr>
          <a:xfrm>
            <a:off x="3237370" y="3555641"/>
            <a:ext cx="10873460" cy="3964662"/>
            <a:chOff x="0" y="0"/>
            <a:chExt cx="10873458" cy="3964661"/>
          </a:xfrm>
        </p:grpSpPr>
        <p:pic>
          <p:nvPicPr>
            <p:cNvPr id="1532" name="스크린샷 2021-04-22 오후 2.51.02.png" descr="스크린샷 2021-04-22 오후 2.51.0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873459" cy="396466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  <p:sp>
          <p:nvSpPr>
            <p:cNvPr id="1533" name="직사각형"/>
            <p:cNvSpPr/>
            <p:nvPr/>
          </p:nvSpPr>
          <p:spPr>
            <a:xfrm>
              <a:off x="7463436" y="2982136"/>
              <a:ext cx="1329790" cy="323856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34" name="직사각형"/>
            <p:cNvSpPr/>
            <p:nvPr/>
          </p:nvSpPr>
          <p:spPr>
            <a:xfrm>
              <a:off x="2385956" y="371057"/>
              <a:ext cx="5560315" cy="710460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35" name="직사각형"/>
            <p:cNvSpPr/>
            <p:nvPr/>
          </p:nvSpPr>
          <p:spPr>
            <a:xfrm>
              <a:off x="9747622" y="2982136"/>
              <a:ext cx="634126" cy="323856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36" name="직사각형"/>
            <p:cNvSpPr/>
            <p:nvPr/>
          </p:nvSpPr>
          <p:spPr>
            <a:xfrm>
              <a:off x="8317806" y="2552418"/>
              <a:ext cx="1219828" cy="32385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37" name="직사각형"/>
            <p:cNvSpPr/>
            <p:nvPr/>
          </p:nvSpPr>
          <p:spPr>
            <a:xfrm>
              <a:off x="10000708" y="3487778"/>
              <a:ext cx="504535" cy="32385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38" name="직사각형"/>
            <p:cNvSpPr/>
            <p:nvPr/>
          </p:nvSpPr>
          <p:spPr>
            <a:xfrm>
              <a:off x="6917191" y="1522895"/>
              <a:ext cx="724280" cy="323855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4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44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</a:t>
            </a:r>
          </a:p>
        </p:txBody>
      </p:sp>
      <p:sp>
        <p:nvSpPr>
          <p:cNvPr id="1545" name="Rectangle 1"/>
          <p:cNvSpPr/>
          <p:nvPr/>
        </p:nvSpPr>
        <p:spPr>
          <a:xfrm>
            <a:off x="7721755" y="2192217"/>
            <a:ext cx="1740908" cy="5481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더하기 기능</a:t>
            </a:r>
          </a:p>
        </p:txBody>
      </p:sp>
      <p:pic>
        <p:nvPicPr>
          <p:cNvPr id="1546" name="7Yp9r2iSlRNj5hf60YsHcYcpIlEJK32R0edBIGl-bj-JKXmXIbmKfwfK7EFapUYK-sv96NDgVB6OLuP9sd6wiL6ogodplDVlp1BWcY2X35HpNeSKr09szv8nskplZ07W1AaNnuXbKao.png" descr="7Yp9r2iSlRNj5hf60YsHcYcpIlEJK32R0edBIGl-bj-JKXmXIbmKfwfK7EFapUYK-sv96NDgVB6OLuP9sd6wiL6ogodplDVlp1BWcY2X35HpNeSKr09szv8nskplZ07W1AaNnuXbKa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6331" y="3067549"/>
            <a:ext cx="7075538" cy="22466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grpSp>
        <p:nvGrpSpPr>
          <p:cNvPr id="1549" name="Group 3"/>
          <p:cNvGrpSpPr/>
          <p:nvPr/>
        </p:nvGrpSpPr>
        <p:grpSpPr>
          <a:xfrm>
            <a:off x="6866566" y="6154365"/>
            <a:ext cx="3503968" cy="2833425"/>
            <a:chOff x="0" y="0"/>
            <a:chExt cx="3503966" cy="2833424"/>
          </a:xfrm>
        </p:grpSpPr>
        <p:sp>
          <p:nvSpPr>
            <p:cNvPr id="1547" name="function   =&gt;  함수 선언"/>
            <p:cNvSpPr txBox="1"/>
            <p:nvPr/>
          </p:nvSpPr>
          <p:spPr>
            <a:xfrm>
              <a:off x="1651404" y="41321"/>
              <a:ext cx="1852563" cy="2792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defTabSz="914377"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=&gt;  함수 선언</a:t>
              </a:r>
            </a:p>
            <a:p>
              <a:pPr defTabSz="914377"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defTabSz="914377"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=&gt; </a:t>
              </a:r>
              <a:r>
                <a:t>함수 이름</a:t>
              </a:r>
            </a:p>
            <a:p>
              <a:pPr marL="342900" indent="-342900" defTabSz="914377">
                <a:buSzPct val="100000"/>
                <a:buFont typeface="Symbol"/>
                <a:buChar char="Þ"/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defTabSz="914377"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=&gt; </a:t>
              </a:r>
              <a:r>
                <a:t>입력 데이터</a:t>
              </a:r>
              <a:endParaRPr b="1" sz="12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342900" indent="-342900" defTabSz="914377">
                <a:buSzPct val="100000"/>
                <a:buFont typeface="Symbol"/>
                <a:buChar char="Þ"/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defTabSz="914377"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=&gt;  </a:t>
              </a:r>
              <a:r>
                <a:t>함수의 기능</a:t>
              </a:r>
            </a:p>
          </p:txBody>
        </p:sp>
        <p:sp>
          <p:nvSpPr>
            <p:cNvPr id="1548" name="Rectangle 2"/>
            <p:cNvSpPr txBox="1"/>
            <p:nvPr/>
          </p:nvSpPr>
          <p:spPr>
            <a:xfrm>
              <a:off x="0" y="0"/>
              <a:ext cx="1175765" cy="2402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Function</a:t>
              </a:r>
            </a:p>
            <a:p>
              <a:pPr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Add</a:t>
              </a:r>
            </a:p>
            <a:p>
              <a:pPr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()</a:t>
              </a:r>
            </a:p>
            <a:p>
              <a:pPr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{}</a:t>
              </a:r>
            </a:p>
          </p:txBody>
        </p:sp>
      </p:grpSp>
      <p:sp>
        <p:nvSpPr>
          <p:cNvPr id="155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5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4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</a:t>
            </a:r>
          </a:p>
        </p:txBody>
      </p:sp>
      <p:sp>
        <p:nvSpPr>
          <p:cNvPr id="1555" name="Rectangle 1"/>
          <p:cNvSpPr/>
          <p:nvPr/>
        </p:nvSpPr>
        <p:spPr>
          <a:xfrm>
            <a:off x="8257960" y="2192217"/>
            <a:ext cx="719329" cy="5105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기능</a:t>
            </a:r>
          </a:p>
        </p:txBody>
      </p:sp>
      <p:pic>
        <p:nvPicPr>
          <p:cNvPr id="1556" name="7Yp9r2iSlRNj5hf60YsHcYcpIlEJK32R0edBIGl-bj-JKXmXIbmKfwfK7EFapUYK-sv96NDgVB6OLuP9sd6wiL6ogodplDVlp1BWcY2X35HpNeSKr09szv8nskplZ07W1AaNnuXbKao.png" descr="7Yp9r2iSlRNj5hf60YsHcYcpIlEJK32R0edBIGl-bj-JKXmXIbmKfwfK7EFapUYK-sv96NDgVB6OLuP9sd6wiL6ogodplDVlp1BWcY2X35HpNeSKr09szv8nskplZ07W1AaNnuXbKa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7231" y="7055887"/>
            <a:ext cx="7075539" cy="22466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557" name="입력데이터(매개변수)"/>
          <p:cNvSpPr txBox="1"/>
          <p:nvPr/>
        </p:nvSpPr>
        <p:spPr>
          <a:xfrm>
            <a:off x="1903047" y="2199043"/>
            <a:ext cx="3188927" cy="528949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입력데이터(매개변수) </a:t>
            </a:r>
          </a:p>
        </p:txBody>
      </p:sp>
      <p:sp>
        <p:nvSpPr>
          <p:cNvPr id="1558" name="결과데이터(반환데이터)"/>
          <p:cNvSpPr txBox="1"/>
          <p:nvPr/>
        </p:nvSpPr>
        <p:spPr>
          <a:xfrm>
            <a:off x="12110146" y="2199043"/>
            <a:ext cx="3397724" cy="528949"/>
          </a:xfrm>
          <a:prstGeom prst="rect">
            <a:avLst/>
          </a:prstGeom>
          <a:solidFill>
            <a:srgbClr val="FAC0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결과데이터(반환데이터)</a:t>
            </a:r>
          </a:p>
        </p:txBody>
      </p:sp>
      <p:sp>
        <p:nvSpPr>
          <p:cNvPr id="155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6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3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</a:t>
            </a:r>
          </a:p>
        </p:txBody>
      </p:sp>
      <p:sp>
        <p:nvSpPr>
          <p:cNvPr id="1564" name="Rectangle 1"/>
          <p:cNvSpPr/>
          <p:nvPr/>
        </p:nvSpPr>
        <p:spPr>
          <a:xfrm>
            <a:off x="8257960" y="2192217"/>
            <a:ext cx="719329" cy="5105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기능</a:t>
            </a:r>
          </a:p>
        </p:txBody>
      </p:sp>
      <p:pic>
        <p:nvPicPr>
          <p:cNvPr id="1565" name="7Yp9r2iSlRNj5hf60YsHcYcpIlEJK32R0edBIGl-bj-JKXmXIbmKfwfK7EFapUYK-sv96NDgVB6OLuP9sd6wiL6ogodplDVlp1BWcY2X35HpNeSKr09szv8nskplZ07W1AaNnuXbKao.png" descr="7Yp9r2iSlRNj5hf60YsHcYcpIlEJK32R0edBIGl-bj-JKXmXIbmKfwfK7EFapUYK-sv96NDgVB6OLuP9sd6wiL6ogodplDVlp1BWcY2X35HpNeSKr09szv8nskplZ07W1AaNnuXbKa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7231" y="7055887"/>
            <a:ext cx="7075539" cy="22466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566" name="입력데이터(매개변수)"/>
          <p:cNvSpPr txBox="1"/>
          <p:nvPr/>
        </p:nvSpPr>
        <p:spPr>
          <a:xfrm>
            <a:off x="1903047" y="2199043"/>
            <a:ext cx="3188927" cy="528949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입력데이터(매개변수) </a:t>
            </a:r>
          </a:p>
        </p:txBody>
      </p:sp>
      <p:sp>
        <p:nvSpPr>
          <p:cNvPr id="1567" name="결과데이터(반환데이터)"/>
          <p:cNvSpPr txBox="1"/>
          <p:nvPr/>
        </p:nvSpPr>
        <p:spPr>
          <a:xfrm>
            <a:off x="12110146" y="2199043"/>
            <a:ext cx="3397724" cy="528949"/>
          </a:xfrm>
          <a:prstGeom prst="rect">
            <a:avLst/>
          </a:prstGeom>
          <a:solidFill>
            <a:srgbClr val="FAC0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결과데이터(반환데이터)</a:t>
            </a:r>
          </a:p>
        </p:txBody>
      </p:sp>
      <p:sp>
        <p:nvSpPr>
          <p:cNvPr id="1568" name="Straight Connector 12"/>
          <p:cNvSpPr/>
          <p:nvPr/>
        </p:nvSpPr>
        <p:spPr>
          <a:xfrm flipV="1">
            <a:off x="3450278" y="37338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69" name="Input1, input2"/>
          <p:cNvSpPr txBox="1"/>
          <p:nvPr/>
        </p:nvSpPr>
        <p:spPr>
          <a:xfrm>
            <a:off x="2377471" y="5133069"/>
            <a:ext cx="2240080" cy="504049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Input1, input2</a:t>
            </a:r>
          </a:p>
        </p:txBody>
      </p:sp>
      <p:sp>
        <p:nvSpPr>
          <p:cNvPr id="1570" name="parameter -인자"/>
          <p:cNvSpPr txBox="1"/>
          <p:nvPr/>
        </p:nvSpPr>
        <p:spPr>
          <a:xfrm>
            <a:off x="2228490" y="2740871"/>
            <a:ext cx="2538041" cy="528949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parameter -인자</a:t>
            </a:r>
          </a:p>
        </p:txBody>
      </p:sp>
      <p:sp>
        <p:nvSpPr>
          <p:cNvPr id="1571" name="() 안에 사용"/>
          <p:cNvSpPr txBox="1"/>
          <p:nvPr/>
        </p:nvSpPr>
        <p:spPr>
          <a:xfrm>
            <a:off x="2573234" y="5767608"/>
            <a:ext cx="1848551" cy="528948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() 안에 사용 </a:t>
            </a:r>
          </a:p>
        </p:txBody>
      </p:sp>
      <p:sp>
        <p:nvSpPr>
          <p:cNvPr id="1572" name=", 로 인자 구분"/>
          <p:cNvSpPr txBox="1"/>
          <p:nvPr/>
        </p:nvSpPr>
        <p:spPr>
          <a:xfrm>
            <a:off x="2488456" y="6424577"/>
            <a:ext cx="2018107" cy="528948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, 로 인자 구분</a:t>
            </a:r>
          </a:p>
        </p:txBody>
      </p:sp>
      <p:sp>
        <p:nvSpPr>
          <p:cNvPr id="1573" name="직사각형"/>
          <p:cNvSpPr/>
          <p:nvPr/>
        </p:nvSpPr>
        <p:spPr>
          <a:xfrm>
            <a:off x="8064500" y="7283959"/>
            <a:ext cx="3124200" cy="554847"/>
          </a:xfrm>
          <a:prstGeom prst="rect">
            <a:avLst/>
          </a:prstGeom>
          <a:solidFill>
            <a:srgbClr val="DDEEF6">
              <a:alpha val="33000"/>
            </a:srgbClr>
          </a:solidFill>
          <a:ln w="34925">
            <a:solidFill>
              <a:srgbClr val="DDEEF6"/>
            </a:solidFill>
            <a:miter lim="400000"/>
          </a:ln>
        </p:spPr>
        <p:txBody>
          <a:bodyPr lIns="45719" rIns="45719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7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7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8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</a:t>
            </a:r>
          </a:p>
        </p:txBody>
      </p:sp>
      <p:sp>
        <p:nvSpPr>
          <p:cNvPr id="1579" name="Rectangle 1"/>
          <p:cNvSpPr/>
          <p:nvPr/>
        </p:nvSpPr>
        <p:spPr>
          <a:xfrm>
            <a:off x="8257960" y="2192217"/>
            <a:ext cx="719329" cy="5105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기능</a:t>
            </a:r>
          </a:p>
        </p:txBody>
      </p:sp>
      <p:pic>
        <p:nvPicPr>
          <p:cNvPr id="1580" name="7Yp9r2iSlRNj5hf60YsHcYcpIlEJK32R0edBIGl-bj-JKXmXIbmKfwfK7EFapUYK-sv96NDgVB6OLuP9sd6wiL6ogodplDVlp1BWcY2X35HpNeSKr09szv8nskplZ07W1AaNnuXbKao.png" descr="7Yp9r2iSlRNj5hf60YsHcYcpIlEJK32R0edBIGl-bj-JKXmXIbmKfwfK7EFapUYK-sv96NDgVB6OLuP9sd6wiL6ogodplDVlp1BWcY2X35HpNeSKr09szv8nskplZ07W1AaNnuXbKa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7231" y="7055887"/>
            <a:ext cx="7075539" cy="22466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581" name="입력데이터(매개변수)"/>
          <p:cNvSpPr txBox="1"/>
          <p:nvPr/>
        </p:nvSpPr>
        <p:spPr>
          <a:xfrm>
            <a:off x="1903047" y="2199043"/>
            <a:ext cx="3188927" cy="528949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입력데이터(매개변수) </a:t>
            </a:r>
          </a:p>
        </p:txBody>
      </p:sp>
      <p:sp>
        <p:nvSpPr>
          <p:cNvPr id="1582" name="결과데이터(반환데이터)"/>
          <p:cNvSpPr txBox="1"/>
          <p:nvPr/>
        </p:nvSpPr>
        <p:spPr>
          <a:xfrm>
            <a:off x="12110146" y="2199043"/>
            <a:ext cx="3397724" cy="528949"/>
          </a:xfrm>
          <a:prstGeom prst="rect">
            <a:avLst/>
          </a:prstGeom>
          <a:solidFill>
            <a:srgbClr val="FAC0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결과데이터(반환데이터)</a:t>
            </a:r>
          </a:p>
        </p:txBody>
      </p:sp>
      <p:sp>
        <p:nvSpPr>
          <p:cNvPr id="1583" name="Straight Connector 12"/>
          <p:cNvSpPr/>
          <p:nvPr/>
        </p:nvSpPr>
        <p:spPr>
          <a:xfrm flipV="1">
            <a:off x="8674099" y="37338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84" name="parameter -인자"/>
          <p:cNvSpPr txBox="1"/>
          <p:nvPr/>
        </p:nvSpPr>
        <p:spPr>
          <a:xfrm>
            <a:off x="2228490" y="2740871"/>
            <a:ext cx="2538041" cy="528949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parameter -인자</a:t>
            </a:r>
          </a:p>
        </p:txBody>
      </p:sp>
      <p:sp>
        <p:nvSpPr>
          <p:cNvPr id="1585" name="Input1 + input2"/>
          <p:cNvSpPr txBox="1"/>
          <p:nvPr/>
        </p:nvSpPr>
        <p:spPr>
          <a:xfrm>
            <a:off x="7450229" y="5581936"/>
            <a:ext cx="2447744" cy="50404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Input1 + input2</a:t>
            </a:r>
          </a:p>
        </p:txBody>
      </p:sp>
      <p:sp>
        <p:nvSpPr>
          <p:cNvPr id="1586" name="직사각형"/>
          <p:cNvSpPr/>
          <p:nvPr/>
        </p:nvSpPr>
        <p:spPr>
          <a:xfrm>
            <a:off x="7284522" y="7730191"/>
            <a:ext cx="4285177" cy="554847"/>
          </a:xfrm>
          <a:prstGeom prst="rect">
            <a:avLst/>
          </a:prstGeom>
          <a:solidFill>
            <a:srgbClr val="EDEDED">
              <a:alpha val="33000"/>
            </a:srgbClr>
          </a:solidFill>
          <a:ln w="34925">
            <a:solidFill>
              <a:srgbClr val="EDEDED"/>
            </a:solidFill>
            <a:miter lim="400000"/>
          </a:ln>
        </p:spPr>
        <p:txBody>
          <a:bodyPr lIns="45719" rIns="45719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9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91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</a:t>
            </a:r>
          </a:p>
        </p:txBody>
      </p:sp>
      <p:sp>
        <p:nvSpPr>
          <p:cNvPr id="1592" name="Rectangle 1"/>
          <p:cNvSpPr/>
          <p:nvPr/>
        </p:nvSpPr>
        <p:spPr>
          <a:xfrm>
            <a:off x="8257960" y="2192217"/>
            <a:ext cx="719329" cy="5105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기능</a:t>
            </a:r>
          </a:p>
        </p:txBody>
      </p:sp>
      <p:pic>
        <p:nvPicPr>
          <p:cNvPr id="1593" name="7Yp9r2iSlRNj5hf60YsHcYcpIlEJK32R0edBIGl-bj-JKXmXIbmKfwfK7EFapUYK-sv96NDgVB6OLuP9sd6wiL6ogodplDVlp1BWcY2X35HpNeSKr09szv8nskplZ07W1AaNnuXbKao.png" descr="7Yp9r2iSlRNj5hf60YsHcYcpIlEJK32R0edBIGl-bj-JKXmXIbmKfwfK7EFapUYK-sv96NDgVB6OLuP9sd6wiL6ogodplDVlp1BWcY2X35HpNeSKr09szv8nskplZ07W1AaNnuXbKa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7231" y="7055887"/>
            <a:ext cx="7075539" cy="22466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594" name="입력데이터(매개변수)"/>
          <p:cNvSpPr txBox="1"/>
          <p:nvPr/>
        </p:nvSpPr>
        <p:spPr>
          <a:xfrm>
            <a:off x="1903047" y="2199043"/>
            <a:ext cx="3188927" cy="528949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입력데이터(매개변수) </a:t>
            </a:r>
          </a:p>
        </p:txBody>
      </p:sp>
      <p:sp>
        <p:nvSpPr>
          <p:cNvPr id="1595" name="결과데이터(반환데이터)"/>
          <p:cNvSpPr txBox="1"/>
          <p:nvPr/>
        </p:nvSpPr>
        <p:spPr>
          <a:xfrm>
            <a:off x="12110146" y="2199043"/>
            <a:ext cx="3397724" cy="528949"/>
          </a:xfrm>
          <a:prstGeom prst="rect">
            <a:avLst/>
          </a:prstGeom>
          <a:solidFill>
            <a:srgbClr val="FAC0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결과데이터(반환데이터)</a:t>
            </a:r>
          </a:p>
        </p:txBody>
      </p:sp>
      <p:sp>
        <p:nvSpPr>
          <p:cNvPr id="1596" name="Straight Connector 12"/>
          <p:cNvSpPr/>
          <p:nvPr/>
        </p:nvSpPr>
        <p:spPr>
          <a:xfrm flipV="1">
            <a:off x="13874070" y="37338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97" name="parameter -인자"/>
          <p:cNvSpPr txBox="1"/>
          <p:nvPr/>
        </p:nvSpPr>
        <p:spPr>
          <a:xfrm>
            <a:off x="2228490" y="2740871"/>
            <a:ext cx="2538041" cy="528949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parameter -인자</a:t>
            </a:r>
          </a:p>
        </p:txBody>
      </p:sp>
      <p:sp>
        <p:nvSpPr>
          <p:cNvPr id="1598" name="Input1 + input2"/>
          <p:cNvSpPr txBox="1"/>
          <p:nvPr/>
        </p:nvSpPr>
        <p:spPr>
          <a:xfrm>
            <a:off x="12971680" y="5581936"/>
            <a:ext cx="1804782" cy="504049"/>
          </a:xfrm>
          <a:prstGeom prst="rect">
            <a:avLst/>
          </a:prstGeom>
          <a:solidFill>
            <a:srgbClr val="FAC0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return data</a:t>
            </a:r>
          </a:p>
        </p:txBody>
      </p:sp>
      <p:sp>
        <p:nvSpPr>
          <p:cNvPr id="1599" name="직사각형"/>
          <p:cNvSpPr/>
          <p:nvPr/>
        </p:nvSpPr>
        <p:spPr>
          <a:xfrm>
            <a:off x="6115372" y="8179193"/>
            <a:ext cx="2330128" cy="554847"/>
          </a:xfrm>
          <a:prstGeom prst="rect">
            <a:avLst/>
          </a:prstGeom>
          <a:solidFill>
            <a:srgbClr val="FCD5B5">
              <a:alpha val="33000"/>
            </a:srgbClr>
          </a:solidFill>
          <a:ln w="34925">
            <a:solidFill>
              <a:srgbClr val="FCD5B5"/>
            </a:solidFill>
            <a:miter lim="400000"/>
          </a:ln>
        </p:spPr>
        <p:txBody>
          <a:bodyPr lIns="45719" rIns="45719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0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04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</a:t>
            </a:r>
          </a:p>
        </p:txBody>
      </p:sp>
      <p:sp>
        <p:nvSpPr>
          <p:cNvPr id="1605" name="Rectangle 1"/>
          <p:cNvSpPr/>
          <p:nvPr/>
        </p:nvSpPr>
        <p:spPr>
          <a:xfrm>
            <a:off x="8257960" y="2192217"/>
            <a:ext cx="719329" cy="5105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실행</a:t>
            </a:r>
          </a:p>
        </p:txBody>
      </p:sp>
      <p:pic>
        <p:nvPicPr>
          <p:cNvPr id="1606" name="7Yp9r2iSlRNj5hf60YsHcYcpIlEJK32R0edBIGl-bj-JKXmXIbmKfwfK7EFapUYK-sv96NDgVB6OLuP9sd6wiL6ogodplDVlp1BWcY2X35HpNeSKr09szv8nskplZ07W1AaNnuXbKao.png" descr="7Yp9r2iSlRNj5hf60YsHcYcpIlEJK32R0edBIGl-bj-JKXmXIbmKfwfK7EFapUYK-sv96NDgVB6OLuP9sd6wiL6ogodplDVlp1BWcY2X35HpNeSKr09szv8nskplZ07W1AaNnuXbKa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6331" y="3067549"/>
            <a:ext cx="7075538" cy="22466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607" name="const result = add(5, 10)"/>
          <p:cNvSpPr txBox="1"/>
          <p:nvPr/>
        </p:nvSpPr>
        <p:spPr>
          <a:xfrm>
            <a:off x="7121256" y="6762616"/>
            <a:ext cx="3105688" cy="40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const result = add(5, 10)</a:t>
            </a:r>
          </a:p>
        </p:txBody>
      </p:sp>
      <p:sp>
        <p:nvSpPr>
          <p:cNvPr id="1608" name="result === 10"/>
          <p:cNvSpPr txBox="1"/>
          <p:nvPr/>
        </p:nvSpPr>
        <p:spPr>
          <a:xfrm>
            <a:off x="7812253" y="7347386"/>
            <a:ext cx="1723696" cy="40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result === 10</a:t>
            </a:r>
          </a:p>
        </p:txBody>
      </p:sp>
      <p:sp>
        <p:nvSpPr>
          <p:cNvPr id="1609" name="결과를 변수에 담아서 사용"/>
          <p:cNvSpPr txBox="1"/>
          <p:nvPr/>
        </p:nvSpPr>
        <p:spPr>
          <a:xfrm>
            <a:off x="7185941" y="6154948"/>
            <a:ext cx="2976318" cy="422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결과를 변수에 담아서 사용</a:t>
            </a:r>
          </a:p>
        </p:txBody>
      </p:sp>
      <p:sp>
        <p:nvSpPr>
          <p:cNvPr id="161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1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14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</a:t>
            </a:r>
          </a:p>
        </p:txBody>
      </p:sp>
      <p:sp>
        <p:nvSpPr>
          <p:cNvPr id="1615" name="Rectangle 1"/>
          <p:cNvSpPr/>
          <p:nvPr/>
        </p:nvSpPr>
        <p:spPr>
          <a:xfrm>
            <a:off x="6379240" y="2192217"/>
            <a:ext cx="4289255" cy="5481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입력</a:t>
            </a:r>
            <a:r>
              <a:t>, </a:t>
            </a:r>
            <a:r>
              <a:t>결과값이 없을 수도 있음</a:t>
            </a:r>
          </a:p>
        </p:txBody>
      </p:sp>
      <p:pic>
        <p:nvPicPr>
          <p:cNvPr id="1616" name="스크린샷 2021-04-22 오후 3.17.27.png" descr="스크린샷 2021-04-22 오후 3.17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7349" y="3555641"/>
            <a:ext cx="3513504" cy="18670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61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1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Google Shape;61;p14"/>
          <p:cNvSpPr txBox="1"/>
          <p:nvPr/>
        </p:nvSpPr>
        <p:spPr>
          <a:xfrm>
            <a:off x="5919349" y="1277251"/>
            <a:ext cx="5509502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종속</a:t>
            </a:r>
            <a:r>
              <a:t>태그 실무 적용 예시</a:t>
            </a:r>
          </a:p>
        </p:txBody>
      </p:sp>
      <p:sp>
        <p:nvSpPr>
          <p:cNvPr id="214" name="Google Shape;168;p25"/>
          <p:cNvSpPr txBox="1"/>
          <p:nvPr/>
        </p:nvSpPr>
        <p:spPr>
          <a:xfrm>
            <a:off x="2233595" y="2514600"/>
            <a:ext cx="4801992" cy="82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&lt;select&gt;</a:t>
            </a:r>
          </a:p>
        </p:txBody>
      </p:sp>
      <p:sp>
        <p:nvSpPr>
          <p:cNvPr id="215" name="Google Shape;169;p25"/>
          <p:cNvSpPr txBox="1"/>
          <p:nvPr/>
        </p:nvSpPr>
        <p:spPr>
          <a:xfrm>
            <a:off x="9529037" y="2514600"/>
            <a:ext cx="5785032" cy="82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&lt;table&gt;</a:t>
            </a:r>
          </a:p>
        </p:txBody>
      </p:sp>
      <p:pic>
        <p:nvPicPr>
          <p:cNvPr id="216" name="Google Shape;170;p25" descr="Google Shape;170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4155" y="3738610"/>
            <a:ext cx="6540897" cy="4338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17" name="Google Shape;171;p25" descr="Google Shape;171;p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52106" y="3666938"/>
            <a:ext cx="7275282" cy="44102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2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1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함수 작성 방법 </a:t>
            </a:r>
            <a:r>
              <a:t>3</a:t>
            </a:r>
            <a:r>
              <a:t>가지</a:t>
            </a:r>
          </a:p>
        </p:txBody>
      </p:sp>
      <p:pic>
        <p:nvPicPr>
          <p:cNvPr id="1622" name="ZZkVudArJtTrYqwvJgUu7h2koO6o68I3bOlt5sXFzNwQyjwoipqEH3i0GElbzUfzHSlki7dFPKipU5nwyhb8Z4zuzkEUvYlbUhyIqX_GZUgQNKZLVgdtzTMqmdvWCbS-18YqapQgWGQ.png" descr="ZZkVudArJtTrYqwvJgUu7h2koO6o68I3bOlt5sXFzNwQyjwoipqEH3i0GElbzUfzHSlki7dFPKipU5nwyhb8Z4zuzkEUvYlbUhyIqX_GZUgQNKZLVgdtzTMqmdvWCbS-18YqapQgWGQ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9100" y="7328448"/>
            <a:ext cx="5961494" cy="17262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23" name="7Yp9r2iSlRNj5hf60YsHcYcpIlEJK32R0edBIGl-bj-JKXmXIbmKfwfK7EFapUYK-sv96NDgVB6OLuP9sd6wiL6ogodplDVlp1BWcY2X35HpNeSKr09szv8nskplZ07W1AaNnuXbKao.png" descr="7Yp9r2iSlRNj5hf60YsHcYcpIlEJK32R0edBIGl-bj-JKXmXIbmKfwfK7EFapUYK-sv96NDgVB6OLuP9sd6wiL6ogodplDVlp1BWcY2X35HpNeSKr09szv8nskplZ07W1AaNnuXbKa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9100" y="2514600"/>
            <a:ext cx="5927291" cy="18820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24" name="X0PNEGRmn1vdvLvObpdh76Flzul-6w_b3mLgt063XXxsHLCI9ujc6X4ajMnGQbetxtL1N8t9NnXdSbLLfNvGgiSr5zPU0EOoOj62T_GA4bIGwLe_hNCTU9pFMs6nvUagZuYov0yT3Fc.png" descr="X0PNEGRmn1vdvLvObpdh76Flzul-6w_b3mLgt063XXxsHLCI9ujc6X4ajMnGQbetxtL1N8t9NnXdSbLLfNvGgiSr5zPU0EOoOj62T_GA4bIGwLe_hNCTU9pFMs6nvUagZuYov0yT3F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9100" y="4993771"/>
            <a:ext cx="6733348" cy="16833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625" name="선언식"/>
          <p:cNvSpPr txBox="1"/>
          <p:nvPr/>
        </p:nvSpPr>
        <p:spPr>
          <a:xfrm>
            <a:off x="4720024" y="3209936"/>
            <a:ext cx="1007731" cy="49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선언식</a:t>
            </a:r>
          </a:p>
        </p:txBody>
      </p:sp>
      <p:sp>
        <p:nvSpPr>
          <p:cNvPr id="1626" name="표현식"/>
          <p:cNvSpPr txBox="1"/>
          <p:nvPr/>
        </p:nvSpPr>
        <p:spPr>
          <a:xfrm>
            <a:off x="4720024" y="5596388"/>
            <a:ext cx="1007731" cy="49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표현식</a:t>
            </a:r>
          </a:p>
        </p:txBody>
      </p:sp>
      <p:sp>
        <p:nvSpPr>
          <p:cNvPr id="1627" name="화살표 함수"/>
          <p:cNvSpPr txBox="1"/>
          <p:nvPr/>
        </p:nvSpPr>
        <p:spPr>
          <a:xfrm>
            <a:off x="3988730" y="7912081"/>
            <a:ext cx="1721717" cy="528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화살표 함수</a:t>
            </a:r>
          </a:p>
        </p:txBody>
      </p:sp>
      <p:sp>
        <p:nvSpPr>
          <p:cNvPr id="162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3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32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함수 작성 방법 </a:t>
            </a:r>
            <a:r>
              <a:t>3</a:t>
            </a:r>
            <a:r>
              <a:t>가지</a:t>
            </a:r>
          </a:p>
        </p:txBody>
      </p:sp>
      <p:pic>
        <p:nvPicPr>
          <p:cNvPr id="1633" name="ZZkVudArJtTrYqwvJgUu7h2koO6o68I3bOlt5sXFzNwQyjwoipqEH3i0GElbzUfzHSlki7dFPKipU5nwyhb8Z4zuzkEUvYlbUhyIqX_GZUgQNKZLVgdtzTMqmdvWCbS-18YqapQgWGQ.png" descr="ZZkVudArJtTrYqwvJgUu7h2koO6o68I3bOlt5sXFzNwQyjwoipqEH3i0GElbzUfzHSlki7dFPKipU5nwyhb8Z4zuzkEUvYlbUhyIqX_GZUgQNKZLVgdtzTMqmdvWCbS-18YqapQgWGQ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9100" y="7328448"/>
            <a:ext cx="5961494" cy="17262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34" name="7Yp9r2iSlRNj5hf60YsHcYcpIlEJK32R0edBIGl-bj-JKXmXIbmKfwfK7EFapUYK-sv96NDgVB6OLuP9sd6wiL6ogodplDVlp1BWcY2X35HpNeSKr09szv8nskplZ07W1AaNnuXbKao.png" descr="7Yp9r2iSlRNj5hf60YsHcYcpIlEJK32R0edBIGl-bj-JKXmXIbmKfwfK7EFapUYK-sv96NDgVB6OLuP9sd6wiL6ogodplDVlp1BWcY2X35HpNeSKr09szv8nskplZ07W1AaNnuXbKa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9100" y="2514600"/>
            <a:ext cx="5927291" cy="18820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35" name="X0PNEGRmn1vdvLvObpdh76Flzul-6w_b3mLgt063XXxsHLCI9ujc6X4ajMnGQbetxtL1N8t9NnXdSbLLfNvGgiSr5zPU0EOoOj62T_GA4bIGwLe_hNCTU9pFMs6nvUagZuYov0yT3Fc.png" descr="X0PNEGRmn1vdvLvObpdh76Flzul-6w_b3mLgt063XXxsHLCI9ujc6X4ajMnGQbetxtL1N8t9NnXdSbLLfNvGgiSr5zPU0EOoOj62T_GA4bIGwLe_hNCTU9pFMs6nvUagZuYov0yT3F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9100" y="4993771"/>
            <a:ext cx="6733348" cy="16833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636" name="선언식"/>
          <p:cNvSpPr txBox="1"/>
          <p:nvPr/>
        </p:nvSpPr>
        <p:spPr>
          <a:xfrm>
            <a:off x="4720024" y="3209936"/>
            <a:ext cx="1007731" cy="49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선언식</a:t>
            </a:r>
          </a:p>
        </p:txBody>
      </p:sp>
      <p:sp>
        <p:nvSpPr>
          <p:cNvPr id="1637" name="표현식"/>
          <p:cNvSpPr txBox="1"/>
          <p:nvPr/>
        </p:nvSpPr>
        <p:spPr>
          <a:xfrm>
            <a:off x="4720024" y="5596388"/>
            <a:ext cx="1007731" cy="49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표현식</a:t>
            </a:r>
          </a:p>
        </p:txBody>
      </p:sp>
      <p:sp>
        <p:nvSpPr>
          <p:cNvPr id="1638" name="화살표 함수"/>
          <p:cNvSpPr txBox="1"/>
          <p:nvPr/>
        </p:nvSpPr>
        <p:spPr>
          <a:xfrm>
            <a:off x="3988730" y="7912081"/>
            <a:ext cx="1721717" cy="528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화살표 함수</a:t>
            </a:r>
          </a:p>
        </p:txBody>
      </p:sp>
      <p:sp>
        <p:nvSpPr>
          <p:cNvPr id="1639" name="가장 짧고 가독성이 좋은 방법"/>
          <p:cNvSpPr txBox="1"/>
          <p:nvPr/>
        </p:nvSpPr>
        <p:spPr>
          <a:xfrm>
            <a:off x="2614341" y="8457752"/>
            <a:ext cx="3003747" cy="39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가장 짧고 가독성이 좋은 방법</a:t>
            </a:r>
          </a:p>
        </p:txBody>
      </p:sp>
      <p:sp>
        <p:nvSpPr>
          <p:cNvPr id="1640" name="직사각형"/>
          <p:cNvSpPr/>
          <p:nvPr/>
        </p:nvSpPr>
        <p:spPr>
          <a:xfrm>
            <a:off x="-42464" y="9395970"/>
            <a:ext cx="17433128" cy="6527026"/>
          </a:xfrm>
          <a:prstGeom prst="rect">
            <a:avLst/>
          </a:prstGeom>
          <a:solidFill>
            <a:srgbClr val="000000">
              <a:alpha val="548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1" name="직사각형"/>
          <p:cNvSpPr/>
          <p:nvPr/>
        </p:nvSpPr>
        <p:spPr>
          <a:xfrm>
            <a:off x="-42464" y="2"/>
            <a:ext cx="17433128" cy="6987149"/>
          </a:xfrm>
          <a:prstGeom prst="rect">
            <a:avLst/>
          </a:prstGeom>
          <a:solidFill>
            <a:srgbClr val="000000">
              <a:alpha val="5487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5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64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4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48" name="Google Shape;303;p39"/>
          <p:cNvSpPr txBox="1"/>
          <p:nvPr/>
        </p:nvSpPr>
        <p:spPr>
          <a:xfrm>
            <a:off x="3356308" y="4511294"/>
            <a:ext cx="10447646" cy="140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 실습</a:t>
            </a:r>
          </a:p>
        </p:txBody>
      </p:sp>
      <p:pic>
        <p:nvPicPr>
          <p:cNvPr id="1649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1650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- 09-</a:t>
            </a:r>
            <a:r>
              <a:t>function.html</a:t>
            </a:r>
          </a:p>
        </p:txBody>
      </p:sp>
      <p:pic>
        <p:nvPicPr>
          <p:cNvPr id="1651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5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6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- 09-</a:t>
            </a:r>
            <a:r>
              <a:t>function.html</a:t>
            </a:r>
          </a:p>
        </p:txBody>
      </p:sp>
      <p:sp>
        <p:nvSpPr>
          <p:cNvPr id="1657" name="Google Shape;1005;p116"/>
          <p:cNvSpPr txBox="1"/>
          <p:nvPr/>
        </p:nvSpPr>
        <p:spPr>
          <a:xfrm>
            <a:off x="3598145" y="1036444"/>
            <a:ext cx="10447650" cy="89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함수 실무 적용 예시</a:t>
            </a:r>
          </a:p>
        </p:txBody>
      </p:sp>
      <p:pic>
        <p:nvPicPr>
          <p:cNvPr id="1658" name="Google Shape;1006;p116" descr="Google Shape;1006;p1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6634" y="1911772"/>
            <a:ext cx="4394932" cy="65464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659" name="Google Shape;1007;p116"/>
          <p:cNvSpPr txBox="1"/>
          <p:nvPr/>
        </p:nvSpPr>
        <p:spPr>
          <a:xfrm>
            <a:off x="3640197" y="8543621"/>
            <a:ext cx="10447649" cy="857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이메일, 비밀번호가 조건에 맞는지 검증하는 함수</a:t>
            </a:r>
          </a:p>
        </p:txBody>
      </p:sp>
      <p:sp>
        <p:nvSpPr>
          <p:cNvPr id="166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3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66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6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66" name="Google Shape;303;p39"/>
          <p:cNvSpPr txBox="1"/>
          <p:nvPr/>
        </p:nvSpPr>
        <p:spPr>
          <a:xfrm>
            <a:off x="3356308" y="3994172"/>
            <a:ext cx="10447646" cy="21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함수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1667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8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669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- 09-</a:t>
            </a:r>
            <a:r>
              <a:t>function.html</a:t>
            </a:r>
          </a:p>
        </p:txBody>
      </p:sp>
      <p:sp>
        <p:nvSpPr>
          <p:cNvPr id="167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7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7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5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676" name="Rectangle 2"/>
          <p:cNvSpPr txBox="1"/>
          <p:nvPr/>
        </p:nvSpPr>
        <p:spPr>
          <a:xfrm>
            <a:off x="6250233" y="3838054"/>
            <a:ext cx="4561269" cy="21610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#10 </a:t>
            </a:r>
            <a:r>
              <a:t>내장함수</a:t>
            </a:r>
          </a:p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       </a:t>
            </a:r>
            <a:r>
              <a:t>(</a:t>
            </a:r>
            <a:r>
              <a:t>타이머</a:t>
            </a:r>
            <a:r>
              <a:t>)</a:t>
            </a:r>
          </a:p>
        </p:txBody>
      </p:sp>
      <p:sp>
        <p:nvSpPr>
          <p:cNvPr id="1677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- 10-</a:t>
            </a:r>
            <a:r>
              <a:t>timer.html</a:t>
            </a:r>
          </a:p>
        </p:txBody>
      </p:sp>
      <p:sp>
        <p:nvSpPr>
          <p:cNvPr id="167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8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82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- 10-</a:t>
            </a:r>
            <a:r>
              <a:t>timer.html</a:t>
            </a:r>
          </a:p>
        </p:txBody>
      </p:sp>
      <p:sp>
        <p:nvSpPr>
          <p:cNvPr id="1683" name="Google Shape;1026;p119"/>
          <p:cNvSpPr txBox="1"/>
          <p:nvPr/>
        </p:nvSpPr>
        <p:spPr>
          <a:xfrm>
            <a:off x="1505485" y="2849989"/>
            <a:ext cx="4267203" cy="84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알림창</a:t>
            </a:r>
          </a:p>
        </p:txBody>
      </p:sp>
      <p:sp>
        <p:nvSpPr>
          <p:cNvPr id="1684" name="Google Shape;1027;p119"/>
          <p:cNvSpPr txBox="1"/>
          <p:nvPr/>
        </p:nvSpPr>
        <p:spPr>
          <a:xfrm>
            <a:off x="6540500" y="2849989"/>
            <a:ext cx="4267200" cy="84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시간지연</a:t>
            </a:r>
          </a:p>
        </p:txBody>
      </p:sp>
      <p:sp>
        <p:nvSpPr>
          <p:cNvPr id="1685" name="Google Shape;1028;p119"/>
          <p:cNvSpPr txBox="1"/>
          <p:nvPr/>
        </p:nvSpPr>
        <p:spPr>
          <a:xfrm>
            <a:off x="11569699" y="2849989"/>
            <a:ext cx="4267202" cy="84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시간반복</a:t>
            </a:r>
          </a:p>
        </p:txBody>
      </p:sp>
      <p:sp>
        <p:nvSpPr>
          <p:cNvPr id="1686" name="Google Shape;1029;p119"/>
          <p:cNvSpPr txBox="1"/>
          <p:nvPr/>
        </p:nvSpPr>
        <p:spPr>
          <a:xfrm>
            <a:off x="1505485" y="4040577"/>
            <a:ext cx="4267203" cy="857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alert(“내용”)</a:t>
            </a:r>
          </a:p>
        </p:txBody>
      </p:sp>
      <p:sp>
        <p:nvSpPr>
          <p:cNvPr id="1687" name="Rectangle 1"/>
          <p:cNvSpPr txBox="1"/>
          <p:nvPr/>
        </p:nvSpPr>
        <p:spPr>
          <a:xfrm>
            <a:off x="6703694" y="4040577"/>
            <a:ext cx="3940811" cy="111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입력한 시간이 지난 후 </a:t>
            </a:r>
          </a:p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1번 기능을 실행</a:t>
            </a:r>
          </a:p>
        </p:txBody>
      </p:sp>
      <p:sp>
        <p:nvSpPr>
          <p:cNvPr id="1688" name="Rectangle 4"/>
          <p:cNvSpPr txBox="1"/>
          <p:nvPr/>
        </p:nvSpPr>
        <p:spPr>
          <a:xfrm>
            <a:off x="11729520" y="4040577"/>
            <a:ext cx="3940811" cy="111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입력한 시간마다</a:t>
            </a:r>
          </a:p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매번 기능을 실행</a:t>
            </a:r>
          </a:p>
        </p:txBody>
      </p:sp>
      <p:pic>
        <p:nvPicPr>
          <p:cNvPr id="1689" name="Google Shape;1032;p119" descr="Google Shape;1032;p1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379" y="5707784"/>
            <a:ext cx="5220122" cy="23393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690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내장함수</a:t>
            </a:r>
            <a:r>
              <a:t>(</a:t>
            </a:r>
            <a:r>
              <a:t>타이머</a:t>
            </a:r>
            <a:r>
              <a:t>) </a:t>
            </a:r>
            <a:r>
              <a:t>종류</a:t>
            </a:r>
          </a:p>
        </p:txBody>
      </p:sp>
      <p:sp>
        <p:nvSpPr>
          <p:cNvPr id="169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94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95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- 10-</a:t>
            </a:r>
            <a:r>
              <a:t>timer.html</a:t>
            </a:r>
          </a:p>
        </p:txBody>
      </p:sp>
      <p:sp>
        <p:nvSpPr>
          <p:cNvPr id="1696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내장함수</a:t>
            </a:r>
            <a:r>
              <a:t>(</a:t>
            </a:r>
            <a:r>
              <a:t>타이머</a:t>
            </a:r>
            <a:r>
              <a:t>) </a:t>
            </a:r>
            <a:r>
              <a:t>종류</a:t>
            </a:r>
          </a:p>
        </p:txBody>
      </p:sp>
      <p:sp>
        <p:nvSpPr>
          <p:cNvPr id="1697" name="시간지연함수"/>
          <p:cNvSpPr txBox="1"/>
          <p:nvPr/>
        </p:nvSpPr>
        <p:spPr>
          <a:xfrm>
            <a:off x="7511104" y="2341091"/>
            <a:ext cx="2325991" cy="592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시간지연함수</a:t>
            </a:r>
          </a:p>
        </p:txBody>
      </p:sp>
      <p:sp>
        <p:nvSpPr>
          <p:cNvPr id="1698" name="Rectangle 2"/>
          <p:cNvSpPr/>
          <p:nvPr/>
        </p:nvSpPr>
        <p:spPr>
          <a:xfrm>
            <a:off x="4337050" y="4920889"/>
            <a:ext cx="8674100" cy="1715525"/>
          </a:xfrm>
          <a:prstGeom prst="rect">
            <a:avLst/>
          </a:prstGeom>
          <a:ln w="31750">
            <a:solidFill>
              <a:srgbClr val="D9D9D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setTimeout(function() {</a:t>
            </a:r>
            <a:br/>
            <a:r>
              <a:t>console.log(“펑”)</a:t>
            </a:r>
            <a:br/>
            <a:r>
              <a:t>}, 1000)</a:t>
            </a:r>
          </a:p>
        </p:txBody>
      </p:sp>
      <p:grpSp>
        <p:nvGrpSpPr>
          <p:cNvPr id="1701" name="Group 11"/>
          <p:cNvGrpSpPr/>
          <p:nvPr/>
        </p:nvGrpSpPr>
        <p:grpSpPr>
          <a:xfrm>
            <a:off x="4337050" y="3113880"/>
            <a:ext cx="8674100" cy="888311"/>
            <a:chOff x="0" y="0"/>
            <a:chExt cx="8674100" cy="888310"/>
          </a:xfrm>
        </p:grpSpPr>
        <p:sp>
          <p:nvSpPr>
            <p:cNvPr id="1699" name="setTimeout(기능, 시간)"/>
            <p:cNvSpPr txBox="1"/>
            <p:nvPr/>
          </p:nvSpPr>
          <p:spPr>
            <a:xfrm>
              <a:off x="2223804" y="128954"/>
              <a:ext cx="4226493" cy="623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sz="3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setTimeout(기능, 시간)</a:t>
              </a:r>
            </a:p>
          </p:txBody>
        </p:sp>
        <p:sp>
          <p:nvSpPr>
            <p:cNvPr id="1700" name="Rectangle 5"/>
            <p:cNvSpPr/>
            <p:nvPr/>
          </p:nvSpPr>
          <p:spPr>
            <a:xfrm>
              <a:off x="0" y="-1"/>
              <a:ext cx="8674100" cy="888312"/>
            </a:xfrm>
            <a:prstGeom prst="rect">
              <a:avLst/>
            </a:prstGeom>
            <a:noFill/>
            <a:ln w="2540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02" name="Straight Connector 35"/>
          <p:cNvSpPr/>
          <p:nvPr/>
        </p:nvSpPr>
        <p:spPr>
          <a:xfrm flipV="1">
            <a:off x="8674099" y="6629400"/>
            <a:ext cx="1" cy="741890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03" name="Straight Connector 36"/>
          <p:cNvSpPr/>
          <p:nvPr/>
        </p:nvSpPr>
        <p:spPr>
          <a:xfrm flipV="1">
            <a:off x="8674099" y="4058711"/>
            <a:ext cx="1" cy="741890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706" name="Group 37"/>
          <p:cNvGrpSpPr/>
          <p:nvPr/>
        </p:nvGrpSpPr>
        <p:grpSpPr>
          <a:xfrm>
            <a:off x="6930726" y="7415368"/>
            <a:ext cx="2188503" cy="623183"/>
            <a:chOff x="0" y="0"/>
            <a:chExt cx="2188502" cy="623182"/>
          </a:xfrm>
        </p:grpSpPr>
        <p:sp>
          <p:nvSpPr>
            <p:cNvPr id="1704" name="1초 후"/>
            <p:cNvSpPr txBox="1"/>
            <p:nvPr/>
          </p:nvSpPr>
          <p:spPr>
            <a:xfrm>
              <a:off x="-1" y="-1"/>
              <a:ext cx="1058507" cy="623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914377">
                <a:lnSpc>
                  <a:spcPct val="150000"/>
                </a:lnSpc>
                <a:defRPr b="1" sz="3400">
                  <a:solidFill>
                    <a:srgbClr val="929292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1</a:t>
              </a:r>
              <a:r>
                <a:t>초 </a:t>
              </a:r>
              <a:r>
                <a:t>..</a:t>
              </a:r>
            </a:p>
          </p:txBody>
        </p:sp>
        <p:sp>
          <p:nvSpPr>
            <p:cNvPr id="1705" name="“펑”"/>
            <p:cNvSpPr txBox="1"/>
            <p:nvPr/>
          </p:nvSpPr>
          <p:spPr>
            <a:xfrm>
              <a:off x="1298247" y="-1"/>
              <a:ext cx="890256" cy="623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lnSpc>
                  <a:spcPct val="150000"/>
                </a:lnSpc>
                <a:defRPr b="1" sz="3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“펑”</a:t>
              </a:r>
            </a:p>
          </p:txBody>
        </p:sp>
      </p:grpSp>
      <p:pic>
        <p:nvPicPr>
          <p:cNvPr id="1707" name="Picture 40" descr="Picture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21110279">
            <a:off x="9192300" y="7626114"/>
            <a:ext cx="322612" cy="285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8" name="Picture 41" descr="Picture 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8264131">
            <a:off x="9149739" y="7413091"/>
            <a:ext cx="44485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1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- 10-</a:t>
            </a:r>
            <a:r>
              <a:t>timer.html</a:t>
            </a:r>
          </a:p>
        </p:txBody>
      </p:sp>
      <p:sp>
        <p:nvSpPr>
          <p:cNvPr id="1714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내장함수</a:t>
            </a:r>
            <a:r>
              <a:t>(</a:t>
            </a:r>
            <a:r>
              <a:t>타이머</a:t>
            </a:r>
            <a:r>
              <a:t>) </a:t>
            </a:r>
            <a:r>
              <a:t>종류</a:t>
            </a:r>
          </a:p>
        </p:txBody>
      </p:sp>
      <p:sp>
        <p:nvSpPr>
          <p:cNvPr id="1715" name="시간지연함수"/>
          <p:cNvSpPr txBox="1"/>
          <p:nvPr/>
        </p:nvSpPr>
        <p:spPr>
          <a:xfrm>
            <a:off x="7451121" y="2325974"/>
            <a:ext cx="2445958" cy="623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914377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시간</a:t>
            </a:r>
            <a:r>
              <a:t> </a:t>
            </a:r>
            <a:r>
              <a:t>반복</a:t>
            </a:r>
            <a:r>
              <a:t>함수</a:t>
            </a:r>
          </a:p>
        </p:txBody>
      </p:sp>
      <p:sp>
        <p:nvSpPr>
          <p:cNvPr id="1716" name="setTimeout(기능, 시간)"/>
          <p:cNvSpPr txBox="1"/>
          <p:nvPr/>
        </p:nvSpPr>
        <p:spPr>
          <a:xfrm>
            <a:off x="6624844" y="3242834"/>
            <a:ext cx="4098513" cy="623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setInterval(기능, 시간)</a:t>
            </a:r>
          </a:p>
        </p:txBody>
      </p:sp>
      <p:grpSp>
        <p:nvGrpSpPr>
          <p:cNvPr id="1719" name="Group 4"/>
          <p:cNvGrpSpPr/>
          <p:nvPr/>
        </p:nvGrpSpPr>
        <p:grpSpPr>
          <a:xfrm>
            <a:off x="6930726" y="7415368"/>
            <a:ext cx="2188503" cy="623183"/>
            <a:chOff x="0" y="0"/>
            <a:chExt cx="2188502" cy="623182"/>
          </a:xfrm>
        </p:grpSpPr>
        <p:sp>
          <p:nvSpPr>
            <p:cNvPr id="1717" name="1초 후"/>
            <p:cNvSpPr txBox="1"/>
            <p:nvPr/>
          </p:nvSpPr>
          <p:spPr>
            <a:xfrm>
              <a:off x="-1" y="-1"/>
              <a:ext cx="1058507" cy="623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914377">
                <a:lnSpc>
                  <a:spcPct val="150000"/>
                </a:lnSpc>
                <a:defRPr b="1" sz="3400">
                  <a:solidFill>
                    <a:srgbClr val="929292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1</a:t>
              </a:r>
              <a:r>
                <a:t>초 </a:t>
              </a:r>
              <a:r>
                <a:t>..</a:t>
              </a:r>
            </a:p>
          </p:txBody>
        </p:sp>
        <p:sp>
          <p:nvSpPr>
            <p:cNvPr id="1718" name="“펑”"/>
            <p:cNvSpPr txBox="1"/>
            <p:nvPr/>
          </p:nvSpPr>
          <p:spPr>
            <a:xfrm>
              <a:off x="1298247" y="-1"/>
              <a:ext cx="890256" cy="623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lnSpc>
                  <a:spcPct val="150000"/>
                </a:lnSpc>
                <a:defRPr b="1" sz="3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“펑”</a:t>
              </a:r>
            </a:p>
          </p:txBody>
        </p:sp>
      </p:grpSp>
      <p:sp>
        <p:nvSpPr>
          <p:cNvPr id="1720" name="Rectangle 2"/>
          <p:cNvSpPr/>
          <p:nvPr/>
        </p:nvSpPr>
        <p:spPr>
          <a:xfrm>
            <a:off x="4337050" y="4920889"/>
            <a:ext cx="8674100" cy="1715525"/>
          </a:xfrm>
          <a:prstGeom prst="rect">
            <a:avLst/>
          </a:prstGeom>
          <a:ln w="31750">
            <a:solidFill>
              <a:srgbClr val="D9D9D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setInterval</a:t>
            </a:r>
            <a:r>
              <a:rPr sz="3400"/>
              <a:t>(function() {</a:t>
            </a:r>
            <a:br>
              <a:rPr sz="3400"/>
            </a:br>
            <a:r>
              <a:rPr sz="3400"/>
              <a:t>console.log(“펑”)</a:t>
            </a:r>
            <a:br>
              <a:rPr sz="3400"/>
            </a:br>
            <a:r>
              <a:rPr sz="3400"/>
              <a:t>}, 1000)</a:t>
            </a:r>
          </a:p>
        </p:txBody>
      </p:sp>
      <p:sp>
        <p:nvSpPr>
          <p:cNvPr id="1721" name="Straight Connector 27"/>
          <p:cNvSpPr/>
          <p:nvPr/>
        </p:nvSpPr>
        <p:spPr>
          <a:xfrm flipV="1">
            <a:off x="8674099" y="6629400"/>
            <a:ext cx="1" cy="741890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22" name="Rectangle 5"/>
          <p:cNvSpPr/>
          <p:nvPr/>
        </p:nvSpPr>
        <p:spPr>
          <a:xfrm>
            <a:off x="4337050" y="3113880"/>
            <a:ext cx="8674100" cy="888311"/>
          </a:xfrm>
          <a:prstGeom prst="rect">
            <a:avLst/>
          </a:prstGeom>
          <a:ln w="25400">
            <a:solidFill>
              <a:srgbClr val="D9D9D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2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8264131">
            <a:off x="9149739" y="7413091"/>
            <a:ext cx="44485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4" name="Picture 28" descr="Picture 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21110279">
            <a:off x="9192300" y="7626114"/>
            <a:ext cx="322612" cy="2855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7" name="Group 3"/>
          <p:cNvGrpSpPr/>
          <p:nvPr/>
        </p:nvGrpSpPr>
        <p:grpSpPr>
          <a:xfrm>
            <a:off x="6924447" y="8019566"/>
            <a:ext cx="2188503" cy="623183"/>
            <a:chOff x="0" y="0"/>
            <a:chExt cx="2188502" cy="623182"/>
          </a:xfrm>
        </p:grpSpPr>
        <p:sp>
          <p:nvSpPr>
            <p:cNvPr id="1725" name="1초 후"/>
            <p:cNvSpPr txBox="1"/>
            <p:nvPr/>
          </p:nvSpPr>
          <p:spPr>
            <a:xfrm>
              <a:off x="-1" y="-1"/>
              <a:ext cx="1058507" cy="623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914377">
                <a:lnSpc>
                  <a:spcPct val="150000"/>
                </a:lnSpc>
                <a:defRPr b="1" sz="3400">
                  <a:solidFill>
                    <a:srgbClr val="929292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1</a:t>
              </a:r>
              <a:r>
                <a:t>초 </a:t>
              </a:r>
              <a:r>
                <a:t>..</a:t>
              </a:r>
            </a:p>
          </p:txBody>
        </p:sp>
        <p:sp>
          <p:nvSpPr>
            <p:cNvPr id="1726" name="“펑”"/>
            <p:cNvSpPr txBox="1"/>
            <p:nvPr/>
          </p:nvSpPr>
          <p:spPr>
            <a:xfrm>
              <a:off x="1298247" y="-1"/>
              <a:ext cx="890256" cy="623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lnSpc>
                  <a:spcPct val="150000"/>
                </a:lnSpc>
                <a:defRPr b="1" sz="3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“펑”</a:t>
              </a:r>
            </a:p>
          </p:txBody>
        </p:sp>
      </p:grpSp>
      <p:grpSp>
        <p:nvGrpSpPr>
          <p:cNvPr id="1730" name="Group 1"/>
          <p:cNvGrpSpPr/>
          <p:nvPr/>
        </p:nvGrpSpPr>
        <p:grpSpPr>
          <a:xfrm>
            <a:off x="6918168" y="8623764"/>
            <a:ext cx="2188503" cy="623184"/>
            <a:chOff x="0" y="0"/>
            <a:chExt cx="2188502" cy="623182"/>
          </a:xfrm>
        </p:grpSpPr>
        <p:sp>
          <p:nvSpPr>
            <p:cNvPr id="1728" name="1초 후"/>
            <p:cNvSpPr txBox="1"/>
            <p:nvPr/>
          </p:nvSpPr>
          <p:spPr>
            <a:xfrm>
              <a:off x="-1" y="-1"/>
              <a:ext cx="1058507" cy="623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914377">
                <a:lnSpc>
                  <a:spcPct val="150000"/>
                </a:lnSpc>
                <a:defRPr b="1" sz="3400">
                  <a:solidFill>
                    <a:srgbClr val="929292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1</a:t>
              </a:r>
              <a:r>
                <a:t>초 </a:t>
              </a:r>
              <a:r>
                <a:t>..</a:t>
              </a:r>
            </a:p>
          </p:txBody>
        </p:sp>
        <p:sp>
          <p:nvSpPr>
            <p:cNvPr id="1729" name="“펑”"/>
            <p:cNvSpPr txBox="1"/>
            <p:nvPr/>
          </p:nvSpPr>
          <p:spPr>
            <a:xfrm>
              <a:off x="1298247" y="-1"/>
              <a:ext cx="890256" cy="623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lnSpc>
                  <a:spcPct val="150000"/>
                </a:lnSpc>
                <a:defRPr b="1" sz="3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“펑”</a:t>
              </a:r>
            </a:p>
          </p:txBody>
        </p:sp>
      </p:grpSp>
      <p:pic>
        <p:nvPicPr>
          <p:cNvPr id="1731" name="Picture 38" descr="Picture 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flipV="1" rot="2117369">
            <a:off x="9155363" y="8977799"/>
            <a:ext cx="373824" cy="33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2" name="Picture 39" descr="Picture 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flipV="1" rot="21195635">
            <a:off x="9101536" y="8640609"/>
            <a:ext cx="360218" cy="318799"/>
          </a:xfrm>
          <a:prstGeom prst="rect">
            <a:avLst/>
          </a:prstGeom>
          <a:ln w="12700">
            <a:miter lim="400000"/>
          </a:ln>
        </p:spPr>
      </p:pic>
      <p:sp>
        <p:nvSpPr>
          <p:cNvPr id="1733" name="Straight Connector 40"/>
          <p:cNvSpPr/>
          <p:nvPr/>
        </p:nvSpPr>
        <p:spPr>
          <a:xfrm flipV="1">
            <a:off x="8674099" y="4058711"/>
            <a:ext cx="1" cy="741890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3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7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73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3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0" name="Google Shape;303;p39"/>
          <p:cNvSpPr txBox="1"/>
          <p:nvPr/>
        </p:nvSpPr>
        <p:spPr>
          <a:xfrm>
            <a:off x="3356308" y="4511294"/>
            <a:ext cx="10447646" cy="140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내장함수 실습</a:t>
            </a:r>
          </a:p>
        </p:txBody>
      </p:sp>
      <p:pic>
        <p:nvPicPr>
          <p:cNvPr id="1741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- 10-</a:t>
            </a:r>
            <a:r>
              <a:t>timer.html</a:t>
            </a:r>
          </a:p>
        </p:txBody>
      </p:sp>
      <p:sp>
        <p:nvSpPr>
          <p:cNvPr id="174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모서리가 둥근 직사각형"/>
          <p:cNvSpPr/>
          <p:nvPr/>
        </p:nvSpPr>
        <p:spPr>
          <a:xfrm>
            <a:off x="5469419" y="2612707"/>
            <a:ext cx="6587876" cy="2340474"/>
          </a:xfrm>
          <a:prstGeom prst="roundRect">
            <a:avLst>
              <a:gd name="adj" fmla="val 8139"/>
            </a:avLst>
          </a:prstGeom>
          <a:solidFill>
            <a:schemeClr val="accent6">
              <a:lumOff val="18921"/>
            </a:schemeClr>
          </a:solidFill>
          <a:ln w="25400">
            <a:solidFill>
              <a:srgbClr val="FCD5B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모서리가 둥근 직사각형"/>
          <p:cNvSpPr/>
          <p:nvPr/>
        </p:nvSpPr>
        <p:spPr>
          <a:xfrm>
            <a:off x="5464788" y="5016634"/>
            <a:ext cx="6581526" cy="2334124"/>
          </a:xfrm>
          <a:prstGeom prst="roundRect">
            <a:avLst>
              <a:gd name="adj" fmla="val 8162"/>
            </a:avLst>
          </a:prstGeom>
          <a:solidFill>
            <a:schemeClr val="accent3">
              <a:lumOff val="22941"/>
            </a:schemeClr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21" name="Google Shape;61;p14"/>
          <p:cNvSpPr txBox="1"/>
          <p:nvPr/>
        </p:nvSpPr>
        <p:spPr>
          <a:xfrm>
            <a:off x="4947582" y="2060828"/>
            <a:ext cx="7631550" cy="583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200">
                <a:solidFill>
                  <a:schemeClr val="accent1"/>
                </a:solidFill>
              </a:defRPr>
            </a:pPr>
            <a:r>
              <a:t>&lt;html&gt;</a:t>
            </a:r>
          </a:p>
          <a:p>
            <a:pPr>
              <a:defRPr b="1" sz="1500">
                <a:solidFill>
                  <a:schemeClr val="accent1"/>
                </a:solidFill>
              </a:defRPr>
            </a:pPr>
          </a:p>
          <a:p>
            <a:pPr lvl="2">
              <a:defRPr b="1" sz="3200">
                <a:solidFill>
                  <a:schemeClr val="accent1"/>
                </a:solidFill>
              </a:defRPr>
            </a:pPr>
            <a:r>
              <a:t>&lt;head&gt;</a:t>
            </a:r>
          </a:p>
          <a:p>
            <a:pPr lvl="4">
              <a:defRPr b="1" sz="1500"/>
            </a:pPr>
          </a:p>
          <a:p>
            <a:pPr lvl="4">
              <a:defRPr b="1" sz="3200">
                <a:solidFill>
                  <a:schemeClr val="accent2"/>
                </a:solidFill>
              </a:defRPr>
            </a:pPr>
            <a:r>
              <a:t>검색엔진을 위한 영역</a:t>
            </a:r>
          </a:p>
          <a:p>
            <a:pPr lvl="4">
              <a:defRPr b="1" sz="1500"/>
            </a:pPr>
          </a:p>
          <a:p>
            <a:pPr lvl="2">
              <a:defRPr b="1" sz="3200">
                <a:solidFill>
                  <a:schemeClr val="accent1"/>
                </a:solidFill>
              </a:defRPr>
            </a:pPr>
            <a:r>
              <a:t>&lt;/head&gt;</a:t>
            </a:r>
          </a:p>
          <a:p>
            <a:pPr lvl="2">
              <a:defRPr b="1" sz="1500">
                <a:solidFill>
                  <a:schemeClr val="accent1"/>
                </a:solidFill>
              </a:defRPr>
            </a:pPr>
          </a:p>
          <a:p>
            <a:pPr lvl="2">
              <a:defRPr b="1" sz="3200">
                <a:solidFill>
                  <a:schemeClr val="accent1"/>
                </a:solidFill>
              </a:defRPr>
            </a:pPr>
            <a:r>
              <a:t>&lt;body&gt;</a:t>
            </a:r>
          </a:p>
          <a:p>
            <a:pPr lvl="4">
              <a:defRPr b="1" sz="1500"/>
            </a:pPr>
          </a:p>
          <a:p>
            <a:pPr lvl="4">
              <a:defRPr b="1" sz="3200">
                <a:solidFill>
                  <a:schemeClr val="accent2"/>
                </a:solidFill>
              </a:defRPr>
            </a:pPr>
            <a:r>
              <a:t>브라우저에서 보여지는 영역</a:t>
            </a:r>
          </a:p>
          <a:p>
            <a:pPr lvl="4">
              <a:defRPr b="1" sz="1500">
                <a:solidFill>
                  <a:schemeClr val="accent1"/>
                </a:solidFill>
              </a:defRPr>
            </a:pPr>
          </a:p>
          <a:p>
            <a:pPr lvl="2">
              <a:defRPr b="1" sz="3200">
                <a:solidFill>
                  <a:schemeClr val="accent1"/>
                </a:solidFill>
              </a:defRPr>
            </a:pPr>
            <a:r>
              <a:t>&lt;/body&gt;</a:t>
            </a:r>
          </a:p>
          <a:p>
            <a:pPr lvl="2">
              <a:defRPr b="1" sz="1500">
                <a:solidFill>
                  <a:schemeClr val="accent1"/>
                </a:solidFill>
              </a:defRPr>
            </a:pPr>
          </a:p>
          <a:p>
            <a:pPr>
              <a:defRPr b="1" sz="3200">
                <a:solidFill>
                  <a:schemeClr val="accent1"/>
                </a:solidFill>
              </a:defRPr>
            </a:pPr>
            <a:r>
              <a:t>&lt;/html&gt;</a:t>
            </a:r>
          </a:p>
        </p:txBody>
      </p:sp>
      <p:sp>
        <p:nvSpPr>
          <p:cNvPr id="22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24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Google Shape;61;p14"/>
          <p:cNvSpPr txBox="1"/>
          <p:nvPr/>
        </p:nvSpPr>
        <p:spPr>
          <a:xfrm>
            <a:off x="4858325" y="1103975"/>
            <a:ext cx="7631550" cy="69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HTML </a:t>
            </a:r>
            <a:r>
              <a:t>문서 구조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4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- 10-</a:t>
            </a:r>
            <a:r>
              <a:t>timer.html</a:t>
            </a:r>
          </a:p>
        </p:txBody>
      </p:sp>
      <p:sp>
        <p:nvSpPr>
          <p:cNvPr id="1749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내장함수 실무 적용 예시</a:t>
            </a:r>
          </a:p>
        </p:txBody>
      </p:sp>
      <p:sp>
        <p:nvSpPr>
          <p:cNvPr id="1750" name="Google Shape;1059;p122"/>
          <p:cNvSpPr txBox="1"/>
          <p:nvPr/>
        </p:nvSpPr>
        <p:spPr>
          <a:xfrm>
            <a:off x="1822118" y="2105288"/>
            <a:ext cx="13703964" cy="8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setTimeout</a:t>
            </a:r>
          </a:p>
        </p:txBody>
      </p:sp>
      <p:pic>
        <p:nvPicPr>
          <p:cNvPr id="1751" name="Google Shape;1057;p122" descr="Google Shape;1057;p1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5434" y="2980616"/>
            <a:ext cx="8977332" cy="5944460"/>
          </a:xfrm>
          <a:prstGeom prst="rect">
            <a:avLst/>
          </a:prstGeom>
          <a:ln w="12700">
            <a:miter lim="400000"/>
          </a:ln>
        </p:spPr>
      </p:pic>
      <p:sp>
        <p:nvSpPr>
          <p:cNvPr id="175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5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6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- 10-</a:t>
            </a:r>
            <a:r>
              <a:t>timer.html</a:t>
            </a:r>
          </a:p>
        </p:txBody>
      </p:sp>
      <p:sp>
        <p:nvSpPr>
          <p:cNvPr id="1757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내장함수 실무 적용 예시</a:t>
            </a:r>
          </a:p>
        </p:txBody>
      </p:sp>
      <p:sp>
        <p:nvSpPr>
          <p:cNvPr id="1758" name="Google Shape;1059;p122"/>
          <p:cNvSpPr txBox="1"/>
          <p:nvPr/>
        </p:nvSpPr>
        <p:spPr>
          <a:xfrm>
            <a:off x="1822118" y="2105288"/>
            <a:ext cx="13703964" cy="8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setInterval</a:t>
            </a:r>
          </a:p>
        </p:txBody>
      </p:sp>
      <p:pic>
        <p:nvPicPr>
          <p:cNvPr id="1759" name="Google Shape;1067;p123" descr="Google Shape;1067;p1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8376" y="3513358"/>
            <a:ext cx="11271447" cy="2880050"/>
          </a:xfrm>
          <a:prstGeom prst="rect">
            <a:avLst/>
          </a:prstGeom>
          <a:ln w="12700">
            <a:miter lim="400000"/>
          </a:ln>
        </p:spPr>
      </p:pic>
      <p:sp>
        <p:nvSpPr>
          <p:cNvPr id="176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3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76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6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66" name="Google Shape;303;p39"/>
          <p:cNvSpPr txBox="1"/>
          <p:nvPr/>
        </p:nvSpPr>
        <p:spPr>
          <a:xfrm>
            <a:off x="3492499" y="3994172"/>
            <a:ext cx="10447646" cy="2234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내장함수</a:t>
            </a:r>
            <a:r>
              <a:t>(</a:t>
            </a:r>
            <a:r>
              <a:t>타이머</a:t>
            </a:r>
            <a:r>
              <a:t>)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1767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176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- 09-</a:t>
            </a:r>
            <a:r>
              <a:t>function.html</a:t>
            </a:r>
          </a:p>
        </p:txBody>
      </p:sp>
      <p:pic>
        <p:nvPicPr>
          <p:cNvPr id="1769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7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7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5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776" name="Rectangle 2"/>
          <p:cNvSpPr txBox="1"/>
          <p:nvPr/>
        </p:nvSpPr>
        <p:spPr>
          <a:xfrm>
            <a:off x="6250233" y="3838054"/>
            <a:ext cx="4438444" cy="21610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#11 </a:t>
            </a:r>
            <a:r>
              <a:t>내장객체</a:t>
            </a:r>
          </a:p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        </a:t>
            </a:r>
            <a:r>
              <a:t>(</a:t>
            </a:r>
            <a:r>
              <a:t>날짜</a:t>
            </a:r>
            <a:r>
              <a:t>)</a:t>
            </a:r>
          </a:p>
        </p:txBody>
      </p:sp>
      <p:sp>
        <p:nvSpPr>
          <p:cNvPr id="1777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- 11-</a:t>
            </a:r>
            <a:r>
              <a:t>date.html</a:t>
            </a:r>
          </a:p>
        </p:txBody>
      </p:sp>
      <p:sp>
        <p:nvSpPr>
          <p:cNvPr id="177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8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2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내장객체</a:t>
            </a:r>
          </a:p>
        </p:txBody>
      </p:sp>
      <p:sp>
        <p:nvSpPr>
          <p:cNvPr id="1783" name="Google Shape;1059;p122"/>
          <p:cNvSpPr txBox="1"/>
          <p:nvPr/>
        </p:nvSpPr>
        <p:spPr>
          <a:xfrm>
            <a:off x="1822118" y="4043317"/>
            <a:ext cx="13703964" cy="89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JavaScript</a:t>
            </a:r>
            <a:r>
              <a:t>에서 미리 만들어 놓은 기능</a:t>
            </a:r>
          </a:p>
        </p:txBody>
      </p:sp>
      <p:sp>
        <p:nvSpPr>
          <p:cNvPr id="1784" name="Length / slice / math / date …"/>
          <p:cNvSpPr txBox="1"/>
          <p:nvPr/>
        </p:nvSpPr>
        <p:spPr>
          <a:xfrm>
            <a:off x="6319012" y="4876696"/>
            <a:ext cx="4710180" cy="50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Length / slice / math / date …</a:t>
            </a:r>
          </a:p>
        </p:txBody>
      </p:sp>
      <p:sp>
        <p:nvSpPr>
          <p:cNvPr id="178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8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9" name="Google Shape;761;p89"/>
          <p:cNvSpPr txBox="1"/>
          <p:nvPr/>
        </p:nvSpPr>
        <p:spPr>
          <a:xfrm>
            <a:off x="3450277" y="1352014"/>
            <a:ext cx="10447646" cy="141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내장객체</a:t>
            </a:r>
          </a:p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(</a:t>
            </a:r>
            <a:r>
              <a:t>날짜</a:t>
            </a:r>
            <a:r>
              <a:t>)</a:t>
            </a:r>
          </a:p>
        </p:txBody>
      </p:sp>
      <p:sp>
        <p:nvSpPr>
          <p:cNvPr id="1790" name="Google Shape;1059;p122"/>
          <p:cNvSpPr txBox="1"/>
          <p:nvPr/>
        </p:nvSpPr>
        <p:spPr>
          <a:xfrm>
            <a:off x="1822118" y="4043317"/>
            <a:ext cx="13703964" cy="897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오늘 날짜 구하기</a:t>
            </a:r>
          </a:p>
        </p:txBody>
      </p:sp>
      <p:sp>
        <p:nvSpPr>
          <p:cNvPr id="1791" name="TextBox 1"/>
          <p:cNvSpPr txBox="1"/>
          <p:nvPr/>
        </p:nvSpPr>
        <p:spPr>
          <a:xfrm>
            <a:off x="5252720" y="4876800"/>
            <a:ext cx="684276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const today = </a:t>
            </a:r>
            <a:r>
              <a:rPr>
                <a:solidFill>
                  <a:srgbClr val="FF644E"/>
                </a:solidFill>
              </a:rPr>
              <a:t>new Date()</a:t>
            </a:r>
          </a:p>
        </p:txBody>
      </p:sp>
      <p:sp>
        <p:nvSpPr>
          <p:cNvPr id="179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9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96" name="Google Shape;761;p89"/>
          <p:cNvSpPr txBox="1"/>
          <p:nvPr/>
        </p:nvSpPr>
        <p:spPr>
          <a:xfrm>
            <a:off x="3450277" y="1352014"/>
            <a:ext cx="10447646" cy="141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내장객체</a:t>
            </a:r>
          </a:p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(</a:t>
            </a:r>
            <a:r>
              <a:t>날짜</a:t>
            </a:r>
            <a:r>
              <a:t>)</a:t>
            </a:r>
          </a:p>
        </p:txBody>
      </p:sp>
      <p:sp>
        <p:nvSpPr>
          <p:cNvPr id="1797" name="Google Shape;1059;p122"/>
          <p:cNvSpPr txBox="1"/>
          <p:nvPr/>
        </p:nvSpPr>
        <p:spPr>
          <a:xfrm>
            <a:off x="1822118" y="2740529"/>
            <a:ext cx="13703964" cy="89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오늘 날짜 구하기</a:t>
            </a:r>
          </a:p>
        </p:txBody>
      </p:sp>
      <p:sp>
        <p:nvSpPr>
          <p:cNvPr id="1798" name="TextBox 1"/>
          <p:cNvSpPr txBox="1"/>
          <p:nvPr/>
        </p:nvSpPr>
        <p:spPr>
          <a:xfrm>
            <a:off x="5252720" y="3581400"/>
            <a:ext cx="684276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const today = </a:t>
            </a:r>
            <a:r>
              <a:rPr>
                <a:solidFill>
                  <a:srgbClr val="FF644E"/>
                </a:solidFill>
              </a:rPr>
              <a:t>new Date()</a:t>
            </a:r>
          </a:p>
        </p:txBody>
      </p:sp>
      <p:sp>
        <p:nvSpPr>
          <p:cNvPr id="1799" name="Mon Apr 10 2021 02:20:17 GMT+0900 (대한민국 표준시)"/>
          <p:cNvSpPr txBox="1"/>
          <p:nvPr/>
        </p:nvSpPr>
        <p:spPr>
          <a:xfrm>
            <a:off x="5536333" y="4539976"/>
            <a:ext cx="6275534" cy="39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Mon Apr 10 2021 02:20:17 GMT+0900 (대한민국 표준시)</a:t>
            </a:r>
          </a:p>
        </p:txBody>
      </p:sp>
      <p:sp>
        <p:nvSpPr>
          <p:cNvPr id="1800" name="Straight Connector 10"/>
          <p:cNvSpPr/>
          <p:nvPr/>
        </p:nvSpPr>
        <p:spPr>
          <a:xfrm flipV="1">
            <a:off x="8674099" y="4058714"/>
            <a:ext cx="1" cy="437087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0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04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05" name="Google Shape;761;p89"/>
          <p:cNvSpPr txBox="1"/>
          <p:nvPr/>
        </p:nvSpPr>
        <p:spPr>
          <a:xfrm>
            <a:off x="3450277" y="1352014"/>
            <a:ext cx="10447646" cy="141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내장객체</a:t>
            </a:r>
          </a:p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(</a:t>
            </a:r>
            <a:r>
              <a:t>날짜</a:t>
            </a:r>
            <a:r>
              <a:t>)</a:t>
            </a:r>
          </a:p>
        </p:txBody>
      </p:sp>
      <p:sp>
        <p:nvSpPr>
          <p:cNvPr id="1806" name="Google Shape;1059;p122"/>
          <p:cNvSpPr txBox="1"/>
          <p:nvPr/>
        </p:nvSpPr>
        <p:spPr>
          <a:xfrm>
            <a:off x="1822118" y="2740529"/>
            <a:ext cx="13703964" cy="89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오늘 날짜 구하기</a:t>
            </a:r>
          </a:p>
        </p:txBody>
      </p:sp>
      <p:sp>
        <p:nvSpPr>
          <p:cNvPr id="1807" name="TextBox 1"/>
          <p:cNvSpPr txBox="1"/>
          <p:nvPr/>
        </p:nvSpPr>
        <p:spPr>
          <a:xfrm>
            <a:off x="5252720" y="3581400"/>
            <a:ext cx="684276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const today = </a:t>
            </a:r>
            <a:r>
              <a:rPr>
                <a:solidFill>
                  <a:srgbClr val="FF644E"/>
                </a:solidFill>
              </a:rPr>
              <a:t>new Date()</a:t>
            </a:r>
          </a:p>
        </p:txBody>
      </p:sp>
      <p:sp>
        <p:nvSpPr>
          <p:cNvPr id="1808" name="Mon Apr 10 2021 02:20:17 GMT+0900 (대한민국 표준시)"/>
          <p:cNvSpPr txBox="1"/>
          <p:nvPr/>
        </p:nvSpPr>
        <p:spPr>
          <a:xfrm>
            <a:off x="5536333" y="4539976"/>
            <a:ext cx="6275534" cy="39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Mon Apr 10 2021 02:20:17 GMT+0900 (대한민국 표준시)</a:t>
            </a:r>
          </a:p>
        </p:txBody>
      </p:sp>
      <p:sp>
        <p:nvSpPr>
          <p:cNvPr id="1809" name="Straight Connector 10"/>
          <p:cNvSpPr/>
          <p:nvPr/>
        </p:nvSpPr>
        <p:spPr>
          <a:xfrm flipV="1">
            <a:off x="8674099" y="4058714"/>
            <a:ext cx="1" cy="437087"/>
          </a:xfrm>
          <a:prstGeom prst="line">
            <a:avLst/>
          </a:prstGeom>
          <a:ln w="44450" cap="rnd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10" name="년, 월, 일"/>
          <p:cNvSpPr txBox="1"/>
          <p:nvPr/>
        </p:nvSpPr>
        <p:spPr>
          <a:xfrm>
            <a:off x="3675088" y="5339112"/>
            <a:ext cx="1214637" cy="46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년, 월, 일</a:t>
            </a:r>
          </a:p>
        </p:txBody>
      </p:sp>
      <p:grpSp>
        <p:nvGrpSpPr>
          <p:cNvPr id="1813" name="Group 4"/>
          <p:cNvGrpSpPr/>
          <p:nvPr/>
        </p:nvGrpSpPr>
        <p:grpSpPr>
          <a:xfrm>
            <a:off x="1974774" y="6191260"/>
            <a:ext cx="4471072" cy="440549"/>
            <a:chOff x="0" y="0"/>
            <a:chExt cx="4471070" cy="440548"/>
          </a:xfrm>
        </p:grpSpPr>
        <p:sp>
          <p:nvSpPr>
            <p:cNvPr id="1811" name="today.getFullYear()"/>
            <p:cNvSpPr txBox="1"/>
            <p:nvPr/>
          </p:nvSpPr>
          <p:spPr>
            <a:xfrm>
              <a:off x="-1" y="0"/>
              <a:ext cx="2890955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today.</a:t>
              </a:r>
              <a:r>
                <a:rPr>
                  <a:solidFill>
                    <a:srgbClr val="00A2FF"/>
                  </a:solidFill>
                </a:rPr>
                <a:t>getFullYear() </a:t>
              </a:r>
            </a:p>
          </p:txBody>
        </p:sp>
        <p:sp>
          <p:nvSpPr>
            <p:cNvPr id="1812" name="2021"/>
            <p:cNvSpPr txBox="1"/>
            <p:nvPr/>
          </p:nvSpPr>
          <p:spPr>
            <a:xfrm>
              <a:off x="3708061" y="0"/>
              <a:ext cx="763010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2021</a:t>
              </a:r>
            </a:p>
          </p:txBody>
        </p:sp>
      </p:grpSp>
      <p:grpSp>
        <p:nvGrpSpPr>
          <p:cNvPr id="1816" name="Group 5"/>
          <p:cNvGrpSpPr/>
          <p:nvPr/>
        </p:nvGrpSpPr>
        <p:grpSpPr>
          <a:xfrm>
            <a:off x="2023768" y="6756274"/>
            <a:ext cx="4171335" cy="440549"/>
            <a:chOff x="0" y="0"/>
            <a:chExt cx="4171334" cy="440548"/>
          </a:xfrm>
        </p:grpSpPr>
        <p:sp>
          <p:nvSpPr>
            <p:cNvPr id="1814" name="today.getMonth() +1"/>
            <p:cNvSpPr txBox="1"/>
            <p:nvPr/>
          </p:nvSpPr>
          <p:spPr>
            <a:xfrm>
              <a:off x="0" y="0"/>
              <a:ext cx="3051093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today.</a:t>
              </a:r>
              <a:r>
                <a:rPr>
                  <a:solidFill>
                    <a:srgbClr val="00A2FF"/>
                  </a:solidFill>
                </a:rPr>
                <a:t>getMonth() +1 </a:t>
              </a:r>
            </a:p>
          </p:txBody>
        </p:sp>
        <p:sp>
          <p:nvSpPr>
            <p:cNvPr id="1815" name="5"/>
            <p:cNvSpPr txBox="1"/>
            <p:nvPr/>
          </p:nvSpPr>
          <p:spPr>
            <a:xfrm>
              <a:off x="3916871" y="0"/>
              <a:ext cx="254464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819" name="Group 30"/>
          <p:cNvGrpSpPr/>
          <p:nvPr/>
        </p:nvGrpSpPr>
        <p:grpSpPr>
          <a:xfrm>
            <a:off x="1974397" y="7315196"/>
            <a:ext cx="4234803" cy="442047"/>
            <a:chOff x="0" y="0"/>
            <a:chExt cx="4234802" cy="442046"/>
          </a:xfrm>
        </p:grpSpPr>
        <p:sp>
          <p:nvSpPr>
            <p:cNvPr id="1817" name="today.getData()"/>
            <p:cNvSpPr txBox="1"/>
            <p:nvPr/>
          </p:nvSpPr>
          <p:spPr>
            <a:xfrm>
              <a:off x="0" y="0"/>
              <a:ext cx="2365591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today.</a:t>
              </a:r>
              <a:r>
                <a:rPr>
                  <a:solidFill>
                    <a:srgbClr val="00A2FF"/>
                  </a:solidFill>
                </a:rPr>
                <a:t>getData() </a:t>
              </a:r>
            </a:p>
          </p:txBody>
        </p:sp>
        <p:sp>
          <p:nvSpPr>
            <p:cNvPr id="1818" name="3"/>
            <p:cNvSpPr txBox="1"/>
            <p:nvPr/>
          </p:nvSpPr>
          <p:spPr>
            <a:xfrm>
              <a:off x="3980339" y="1497"/>
              <a:ext cx="254464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822" name="Group 31"/>
          <p:cNvGrpSpPr/>
          <p:nvPr/>
        </p:nvGrpSpPr>
        <p:grpSpPr>
          <a:xfrm>
            <a:off x="1934004" y="7902106"/>
            <a:ext cx="4257566" cy="440549"/>
            <a:chOff x="0" y="0"/>
            <a:chExt cx="4257564" cy="440548"/>
          </a:xfrm>
        </p:grpSpPr>
        <p:sp>
          <p:nvSpPr>
            <p:cNvPr id="1820" name="today.getDay()"/>
            <p:cNvSpPr txBox="1"/>
            <p:nvPr/>
          </p:nvSpPr>
          <p:spPr>
            <a:xfrm>
              <a:off x="-1" y="0"/>
              <a:ext cx="2264091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today.</a:t>
              </a:r>
              <a:r>
                <a:rPr>
                  <a:solidFill>
                    <a:srgbClr val="00A2FF"/>
                  </a:solidFill>
                </a:rPr>
                <a:t>getDay() </a:t>
              </a:r>
            </a:p>
          </p:txBody>
        </p:sp>
        <p:sp>
          <p:nvSpPr>
            <p:cNvPr id="1821" name="0"/>
            <p:cNvSpPr txBox="1"/>
            <p:nvPr/>
          </p:nvSpPr>
          <p:spPr>
            <a:xfrm>
              <a:off x="4003101" y="0"/>
              <a:ext cx="254464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1823" name="0(1월) ~ 11(12월)"/>
          <p:cNvSpPr txBox="1"/>
          <p:nvPr/>
        </p:nvSpPr>
        <p:spPr>
          <a:xfrm>
            <a:off x="11487631" y="6370680"/>
            <a:ext cx="2360239" cy="46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0(1월) ~ 11(12월)</a:t>
            </a:r>
          </a:p>
        </p:txBody>
      </p:sp>
      <p:sp>
        <p:nvSpPr>
          <p:cNvPr id="1824" name="0(월요일) ~ 6(일요일)"/>
          <p:cNvSpPr txBox="1"/>
          <p:nvPr/>
        </p:nvSpPr>
        <p:spPr>
          <a:xfrm>
            <a:off x="11288121" y="7768468"/>
            <a:ext cx="2759260" cy="461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0(월요일) ~ 6(일요일)</a:t>
            </a:r>
          </a:p>
        </p:txBody>
      </p:sp>
      <p:sp>
        <p:nvSpPr>
          <p:cNvPr id="1825" name="주의할 점"/>
          <p:cNvSpPr txBox="1"/>
          <p:nvPr/>
        </p:nvSpPr>
        <p:spPr>
          <a:xfrm>
            <a:off x="12055631" y="5339112"/>
            <a:ext cx="1224240" cy="46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solidFill>
                  <a:srgbClr val="EE220C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주의할 점</a:t>
            </a:r>
          </a:p>
        </p:txBody>
      </p:sp>
      <p:sp>
        <p:nvSpPr>
          <p:cNvPr id="1826" name="Straight Connector 27"/>
          <p:cNvSpPr/>
          <p:nvPr/>
        </p:nvSpPr>
        <p:spPr>
          <a:xfrm flipH="1">
            <a:off x="8068016" y="7439732"/>
            <a:ext cx="1406072" cy="3"/>
          </a:xfrm>
          <a:prstGeom prst="line">
            <a:avLst/>
          </a:prstGeom>
          <a:ln w="44450" cap="rnd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27" name="Rectangle 28"/>
          <p:cNvSpPr/>
          <p:nvPr/>
        </p:nvSpPr>
        <p:spPr>
          <a:xfrm>
            <a:off x="1587499" y="5889457"/>
            <a:ext cx="5361104" cy="2873537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8" name="Rectangle 29"/>
          <p:cNvSpPr/>
          <p:nvPr/>
        </p:nvSpPr>
        <p:spPr>
          <a:xfrm>
            <a:off x="10161140" y="5891719"/>
            <a:ext cx="5066161" cy="2871270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3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33" name="Google Shape;761;p89"/>
          <p:cNvSpPr txBox="1"/>
          <p:nvPr/>
        </p:nvSpPr>
        <p:spPr>
          <a:xfrm>
            <a:off x="3450277" y="1352014"/>
            <a:ext cx="10447646" cy="141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내장객체</a:t>
            </a:r>
          </a:p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(</a:t>
            </a:r>
            <a:r>
              <a:t>날짜</a:t>
            </a:r>
            <a:r>
              <a:t>)</a:t>
            </a:r>
          </a:p>
        </p:txBody>
      </p:sp>
      <p:sp>
        <p:nvSpPr>
          <p:cNvPr id="1834" name="Google Shape;1059;p122"/>
          <p:cNvSpPr txBox="1"/>
          <p:nvPr/>
        </p:nvSpPr>
        <p:spPr>
          <a:xfrm>
            <a:off x="1822118" y="2740529"/>
            <a:ext cx="13703964" cy="89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오늘 날짜 구하기</a:t>
            </a:r>
          </a:p>
        </p:txBody>
      </p:sp>
      <p:sp>
        <p:nvSpPr>
          <p:cNvPr id="1835" name="TextBox 1"/>
          <p:cNvSpPr txBox="1"/>
          <p:nvPr/>
        </p:nvSpPr>
        <p:spPr>
          <a:xfrm>
            <a:off x="5252720" y="3581400"/>
            <a:ext cx="684276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const today = </a:t>
            </a:r>
            <a:r>
              <a:rPr>
                <a:solidFill>
                  <a:srgbClr val="FF644E"/>
                </a:solidFill>
              </a:rPr>
              <a:t>new Date()</a:t>
            </a:r>
          </a:p>
        </p:txBody>
      </p:sp>
      <p:sp>
        <p:nvSpPr>
          <p:cNvPr id="1836" name="Mon Apr 10 2021 02:20:17 GMT+0900 (대한민국 표준시)"/>
          <p:cNvSpPr txBox="1"/>
          <p:nvPr/>
        </p:nvSpPr>
        <p:spPr>
          <a:xfrm>
            <a:off x="5536333" y="4539976"/>
            <a:ext cx="6275534" cy="39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Mon Apr 10 2021 02:20:17 GMT+0900 (대한민국 표준시)</a:t>
            </a:r>
          </a:p>
        </p:txBody>
      </p:sp>
      <p:sp>
        <p:nvSpPr>
          <p:cNvPr id="1837" name="Straight Connector 10"/>
          <p:cNvSpPr/>
          <p:nvPr/>
        </p:nvSpPr>
        <p:spPr>
          <a:xfrm flipV="1">
            <a:off x="8674099" y="4058714"/>
            <a:ext cx="1" cy="437087"/>
          </a:xfrm>
          <a:prstGeom prst="line">
            <a:avLst/>
          </a:prstGeom>
          <a:ln w="44450" cap="rnd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38" name="Rectangle 28"/>
          <p:cNvSpPr/>
          <p:nvPr/>
        </p:nvSpPr>
        <p:spPr>
          <a:xfrm>
            <a:off x="5993548" y="5889457"/>
            <a:ext cx="5361104" cy="2873537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9" name="시, 분, 초"/>
          <p:cNvSpPr txBox="1"/>
          <p:nvPr/>
        </p:nvSpPr>
        <p:spPr>
          <a:xfrm>
            <a:off x="8167208" y="5286007"/>
            <a:ext cx="1214638" cy="46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시, 분, 초</a:t>
            </a:r>
          </a:p>
        </p:txBody>
      </p:sp>
      <p:sp>
        <p:nvSpPr>
          <p:cNvPr id="1840" name="today.getHours()"/>
          <p:cNvSpPr txBox="1"/>
          <p:nvPr/>
        </p:nvSpPr>
        <p:spPr>
          <a:xfrm>
            <a:off x="6476917" y="6251772"/>
            <a:ext cx="2585559" cy="440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1733932"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getHours() </a:t>
            </a:r>
          </a:p>
        </p:txBody>
      </p:sp>
      <p:sp>
        <p:nvSpPr>
          <p:cNvPr id="1841" name="today.getMinutes()"/>
          <p:cNvSpPr txBox="1"/>
          <p:nvPr/>
        </p:nvSpPr>
        <p:spPr>
          <a:xfrm>
            <a:off x="6503483" y="7055505"/>
            <a:ext cx="2856426" cy="440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1733932"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getMinutes() </a:t>
            </a:r>
          </a:p>
        </p:txBody>
      </p:sp>
      <p:sp>
        <p:nvSpPr>
          <p:cNvPr id="1842" name="today.getSeconds()"/>
          <p:cNvSpPr txBox="1"/>
          <p:nvPr/>
        </p:nvSpPr>
        <p:spPr>
          <a:xfrm>
            <a:off x="6462300" y="7860735"/>
            <a:ext cx="2975340" cy="440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1733932"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getSeconds() </a:t>
            </a:r>
          </a:p>
        </p:txBody>
      </p:sp>
      <p:sp>
        <p:nvSpPr>
          <p:cNvPr id="1843" name="02"/>
          <p:cNvSpPr txBox="1"/>
          <p:nvPr/>
        </p:nvSpPr>
        <p:spPr>
          <a:xfrm>
            <a:off x="10440341" y="6251772"/>
            <a:ext cx="423980" cy="440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844" name="20"/>
          <p:cNvSpPr txBox="1"/>
          <p:nvPr/>
        </p:nvSpPr>
        <p:spPr>
          <a:xfrm>
            <a:off x="10440341" y="7055505"/>
            <a:ext cx="423980" cy="440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1845" name="17"/>
          <p:cNvSpPr txBox="1"/>
          <p:nvPr/>
        </p:nvSpPr>
        <p:spPr>
          <a:xfrm>
            <a:off x="10440341" y="7860735"/>
            <a:ext cx="423980" cy="440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17</a:t>
            </a:r>
          </a:p>
        </p:txBody>
      </p:sp>
      <p:sp>
        <p:nvSpPr>
          <p:cNvPr id="184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4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50" name="Google Shape;761;p89"/>
          <p:cNvSpPr txBox="1"/>
          <p:nvPr/>
        </p:nvSpPr>
        <p:spPr>
          <a:xfrm>
            <a:off x="3450277" y="1352014"/>
            <a:ext cx="10447646" cy="141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내장객체</a:t>
            </a:r>
          </a:p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(</a:t>
            </a:r>
            <a:r>
              <a:t>날짜</a:t>
            </a:r>
            <a:r>
              <a:t>)</a:t>
            </a:r>
          </a:p>
        </p:txBody>
      </p:sp>
      <p:sp>
        <p:nvSpPr>
          <p:cNvPr id="1851" name="Google Shape;1059;p122"/>
          <p:cNvSpPr txBox="1"/>
          <p:nvPr/>
        </p:nvSpPr>
        <p:spPr>
          <a:xfrm>
            <a:off x="1822118" y="2740529"/>
            <a:ext cx="13703964" cy="89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날짜 변경</a:t>
            </a:r>
          </a:p>
        </p:txBody>
      </p:sp>
      <p:sp>
        <p:nvSpPr>
          <p:cNvPr id="1852" name="년, 월, 일"/>
          <p:cNvSpPr txBox="1"/>
          <p:nvPr/>
        </p:nvSpPr>
        <p:spPr>
          <a:xfrm>
            <a:off x="4728465" y="4466383"/>
            <a:ext cx="1214638" cy="46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년, 월, 일</a:t>
            </a:r>
          </a:p>
        </p:txBody>
      </p:sp>
      <p:sp>
        <p:nvSpPr>
          <p:cNvPr id="1853" name="Rectangle 45"/>
          <p:cNvSpPr/>
          <p:nvPr/>
        </p:nvSpPr>
        <p:spPr>
          <a:xfrm>
            <a:off x="2640877" y="5016727"/>
            <a:ext cx="5361103" cy="2873537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4" name="Rectangle 46"/>
          <p:cNvSpPr/>
          <p:nvPr/>
        </p:nvSpPr>
        <p:spPr>
          <a:xfrm>
            <a:off x="9346220" y="5016727"/>
            <a:ext cx="5361103" cy="2873537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5" name="시, 분, 초"/>
          <p:cNvSpPr txBox="1"/>
          <p:nvPr/>
        </p:nvSpPr>
        <p:spPr>
          <a:xfrm>
            <a:off x="11405098" y="4466383"/>
            <a:ext cx="1214638" cy="46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시, 분, 초</a:t>
            </a:r>
          </a:p>
        </p:txBody>
      </p:sp>
      <p:sp>
        <p:nvSpPr>
          <p:cNvPr id="1856" name="TextBox 60"/>
          <p:cNvSpPr txBox="1"/>
          <p:nvPr/>
        </p:nvSpPr>
        <p:spPr>
          <a:xfrm>
            <a:off x="3381162" y="5211345"/>
            <a:ext cx="3880533" cy="203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20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setYear(“</a:t>
            </a:r>
            <a:r>
              <a:rPr>
                <a:solidFill>
                  <a:srgbClr val="00A2FF"/>
                </a:solidFill>
              </a:rPr>
              <a:t>날짜”</a:t>
            </a:r>
            <a:r>
              <a:rPr>
                <a:solidFill>
                  <a:srgbClr val="00A2FF"/>
                </a:solidFill>
              </a:rPr>
              <a:t>)</a:t>
            </a:r>
            <a:endParaRPr>
              <a:solidFill>
                <a:srgbClr val="00A2FF"/>
              </a:solidFill>
            </a:endParaRPr>
          </a:p>
          <a:p>
            <a:pPr algn="ctr">
              <a:lnSpc>
                <a:spcPct val="20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setMonth(“</a:t>
            </a:r>
            <a:r>
              <a:rPr>
                <a:solidFill>
                  <a:srgbClr val="00A2FF"/>
                </a:solidFill>
              </a:rPr>
              <a:t>날짜”</a:t>
            </a:r>
            <a:r>
              <a:rPr>
                <a:solidFill>
                  <a:srgbClr val="00A2FF"/>
                </a:solidFill>
              </a:rPr>
              <a:t>)</a:t>
            </a:r>
            <a:endParaRPr>
              <a:solidFill>
                <a:srgbClr val="00A2FF"/>
              </a:solidFill>
            </a:endParaRPr>
          </a:p>
          <a:p>
            <a:pPr algn="ctr">
              <a:lnSpc>
                <a:spcPct val="20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setData(“</a:t>
            </a:r>
            <a:r>
              <a:rPr>
                <a:solidFill>
                  <a:srgbClr val="00A2FF"/>
                </a:solidFill>
              </a:rPr>
              <a:t>날짜”</a:t>
            </a:r>
            <a:r>
              <a:rPr>
                <a:solidFill>
                  <a:srgbClr val="00A2FF"/>
                </a:solidFill>
              </a:rPr>
              <a:t>) </a:t>
            </a:r>
          </a:p>
        </p:txBody>
      </p:sp>
      <p:sp>
        <p:nvSpPr>
          <p:cNvPr id="1857" name="TextBox 61"/>
          <p:cNvSpPr txBox="1"/>
          <p:nvPr/>
        </p:nvSpPr>
        <p:spPr>
          <a:xfrm>
            <a:off x="10046479" y="5211345"/>
            <a:ext cx="3960583" cy="203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20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setHours(“</a:t>
            </a:r>
            <a:r>
              <a:rPr>
                <a:solidFill>
                  <a:srgbClr val="00A2FF"/>
                </a:solidFill>
              </a:rPr>
              <a:t>시간”</a:t>
            </a:r>
            <a:r>
              <a:rPr>
                <a:solidFill>
                  <a:srgbClr val="00A2FF"/>
                </a:solidFill>
              </a:rPr>
              <a:t>)</a:t>
            </a:r>
            <a:endParaRPr>
              <a:solidFill>
                <a:srgbClr val="00A2FF"/>
              </a:solidFill>
            </a:endParaRPr>
          </a:p>
          <a:p>
            <a:pPr algn="ctr">
              <a:lnSpc>
                <a:spcPct val="20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setMinutes(“</a:t>
            </a:r>
            <a:r>
              <a:rPr>
                <a:solidFill>
                  <a:srgbClr val="00A2FF"/>
                </a:solidFill>
              </a:rPr>
              <a:t>시간”</a:t>
            </a:r>
            <a:r>
              <a:rPr>
                <a:solidFill>
                  <a:srgbClr val="00A2FF"/>
                </a:solidFill>
              </a:rPr>
              <a:t>) </a:t>
            </a:r>
            <a:endParaRPr>
              <a:solidFill>
                <a:srgbClr val="00A2FF"/>
              </a:solidFill>
            </a:endParaRPr>
          </a:p>
          <a:p>
            <a:pPr algn="ctr">
              <a:lnSpc>
                <a:spcPct val="20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setSeconds(“</a:t>
            </a:r>
            <a:r>
              <a:rPr>
                <a:solidFill>
                  <a:srgbClr val="00A2FF"/>
                </a:solidFill>
              </a:rPr>
              <a:t>시간”</a:t>
            </a:r>
            <a:r>
              <a:rPr>
                <a:solidFill>
                  <a:srgbClr val="00A2FF"/>
                </a:solidFill>
              </a:rPr>
              <a:t>)</a:t>
            </a:r>
          </a:p>
        </p:txBody>
      </p:sp>
      <p:sp>
        <p:nvSpPr>
          <p:cNvPr id="185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2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0" name="Google Shape;61;p14"/>
          <p:cNvSpPr txBox="1"/>
          <p:nvPr/>
        </p:nvSpPr>
        <p:spPr>
          <a:xfrm>
            <a:off x="4858325" y="1103975"/>
            <a:ext cx="7631550" cy="69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HTML </a:t>
            </a:r>
            <a:r>
              <a:t>문서 구조</a:t>
            </a:r>
          </a:p>
        </p:txBody>
      </p:sp>
      <p:sp>
        <p:nvSpPr>
          <p:cNvPr id="231" name="Google Shape;185;p27"/>
          <p:cNvSpPr txBox="1"/>
          <p:nvPr/>
        </p:nvSpPr>
        <p:spPr>
          <a:xfrm>
            <a:off x="7147955" y="3390174"/>
            <a:ext cx="3693797" cy="70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b="1" sz="2800"/>
            </a:lvl1pPr>
          </a:lstStyle>
          <a:p>
            <a:pPr/>
            <a:r>
              <a:t>&lt;head /&gt;</a:t>
            </a:r>
          </a:p>
        </p:txBody>
      </p:sp>
      <p:sp>
        <p:nvSpPr>
          <p:cNvPr id="232" name="Rectangle 32"/>
          <p:cNvSpPr/>
          <p:nvPr/>
        </p:nvSpPr>
        <p:spPr>
          <a:xfrm>
            <a:off x="3241887" y="2898529"/>
            <a:ext cx="11299613" cy="5299041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36" name="Group 12"/>
          <p:cNvGrpSpPr/>
          <p:nvPr/>
        </p:nvGrpSpPr>
        <p:grpSpPr>
          <a:xfrm>
            <a:off x="3778001" y="4404197"/>
            <a:ext cx="9544299" cy="2784789"/>
            <a:chOff x="0" y="0"/>
            <a:chExt cx="9544298" cy="2784788"/>
          </a:xfrm>
        </p:grpSpPr>
        <p:sp>
          <p:nvSpPr>
            <p:cNvPr id="233" name="Google Shape;186;p27"/>
            <p:cNvSpPr txBox="1"/>
            <p:nvPr/>
          </p:nvSpPr>
          <p:spPr>
            <a:xfrm>
              <a:off x="0" y="0"/>
              <a:ext cx="5216853" cy="2658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&lt;title&gt;&lt;/title&gt;</a:t>
              </a:r>
              <a:br/>
              <a:r>
                <a:t>&lt;meta name="description"/&gt;</a:t>
              </a:r>
              <a:br/>
              <a:r>
                <a:t>&lt;meta property="og:image" /&gt; </a:t>
              </a:r>
              <a:br/>
              <a:r>
                <a:t>&lt;meta property="og:title" /&gt; </a:t>
              </a:r>
              <a:br/>
              <a:r>
                <a:t>&lt;meta property="og:description" /&gt;</a:t>
              </a:r>
            </a:p>
          </p:txBody>
        </p:sp>
        <p:sp>
          <p:nvSpPr>
            <p:cNvPr id="234" name="Google Shape;187;p27"/>
            <p:cNvSpPr txBox="1"/>
            <p:nvPr/>
          </p:nvSpPr>
          <p:spPr>
            <a:xfrm>
              <a:off x="7216067" y="0"/>
              <a:ext cx="2328232" cy="27847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제목</a:t>
              </a:r>
            </a:p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사이트 소개</a:t>
              </a:r>
            </a:p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이미지 알리기</a:t>
              </a:r>
            </a:p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사이트명 알리기</a:t>
              </a:r>
            </a:p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상세 설명 알리기</a:t>
              </a:r>
            </a:p>
          </p:txBody>
        </p:sp>
        <p:sp>
          <p:nvSpPr>
            <p:cNvPr id="235" name="Straight Connector 10"/>
            <p:cNvSpPr/>
            <p:nvPr/>
          </p:nvSpPr>
          <p:spPr>
            <a:xfrm flipH="1" flipV="1">
              <a:off x="5539778" y="1496279"/>
              <a:ext cx="1353363" cy="1"/>
            </a:xfrm>
            <a:prstGeom prst="line">
              <a:avLst/>
            </a:prstGeom>
            <a:noFill/>
            <a:ln w="44450" cap="rnd">
              <a:solidFill>
                <a:srgbClr val="000000"/>
              </a:solidFill>
              <a:prstDash val="sysDash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6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62" name="Google Shape;761;p89"/>
          <p:cNvSpPr txBox="1"/>
          <p:nvPr/>
        </p:nvSpPr>
        <p:spPr>
          <a:xfrm>
            <a:off x="3450277" y="1352014"/>
            <a:ext cx="10447646" cy="141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내장객체</a:t>
            </a:r>
          </a:p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(</a:t>
            </a:r>
            <a:r>
              <a:t>날짜</a:t>
            </a:r>
            <a:r>
              <a:t>)</a:t>
            </a:r>
          </a:p>
        </p:txBody>
      </p:sp>
      <p:sp>
        <p:nvSpPr>
          <p:cNvPr id="1863" name="Google Shape;1059;p122"/>
          <p:cNvSpPr txBox="1"/>
          <p:nvPr/>
        </p:nvSpPr>
        <p:spPr>
          <a:xfrm>
            <a:off x="1822118" y="2740529"/>
            <a:ext cx="13703964" cy="89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날짜 변경</a:t>
            </a:r>
          </a:p>
        </p:txBody>
      </p:sp>
      <p:sp>
        <p:nvSpPr>
          <p:cNvPr id="1864" name="Mon Apr 10 2021 02:20:17 GMT+0900 (대한민국 표준시)"/>
          <p:cNvSpPr txBox="1"/>
          <p:nvPr/>
        </p:nvSpPr>
        <p:spPr>
          <a:xfrm>
            <a:off x="5536333" y="3539096"/>
            <a:ext cx="6275534" cy="39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914377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Mon Apr 10 </a:t>
            </a:r>
            <a:r>
              <a:rPr>
                <a:solidFill>
                  <a:srgbClr val="FF0000"/>
                </a:solidFill>
              </a:rPr>
              <a:t>2021</a:t>
            </a:r>
            <a:r>
              <a:t> 02:20:17 GMT+0900 (대한민국 표준시)</a:t>
            </a:r>
          </a:p>
        </p:txBody>
      </p:sp>
      <p:sp>
        <p:nvSpPr>
          <p:cNvPr id="1865" name="Straight Connector 10"/>
          <p:cNvSpPr/>
          <p:nvPr/>
        </p:nvSpPr>
        <p:spPr>
          <a:xfrm flipV="1">
            <a:off x="8674099" y="4058713"/>
            <a:ext cx="1" cy="970487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66" name="TextBox 2"/>
          <p:cNvSpPr txBox="1"/>
          <p:nvPr/>
        </p:nvSpPr>
        <p:spPr>
          <a:xfrm>
            <a:off x="6014720" y="5217654"/>
            <a:ext cx="5318760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setYear(“2020”) </a:t>
            </a:r>
          </a:p>
        </p:txBody>
      </p:sp>
      <p:sp>
        <p:nvSpPr>
          <p:cNvPr id="1867" name="Mon Apr 10 2021 02:20:17 GMT+0900 (대한민국 표준시)"/>
          <p:cNvSpPr txBox="1"/>
          <p:nvPr/>
        </p:nvSpPr>
        <p:spPr>
          <a:xfrm>
            <a:off x="5610387" y="7086152"/>
            <a:ext cx="6275534" cy="39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914377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Mon Apr 10 </a:t>
            </a:r>
            <a:r>
              <a:rPr>
                <a:solidFill>
                  <a:srgbClr val="00B0F0"/>
                </a:solidFill>
              </a:rPr>
              <a:t>202</a:t>
            </a:r>
            <a:r>
              <a:rPr>
                <a:solidFill>
                  <a:srgbClr val="00B0F0"/>
                </a:solidFill>
              </a:rPr>
              <a:t>0</a:t>
            </a:r>
            <a:r>
              <a:rPr>
                <a:solidFill>
                  <a:srgbClr val="00B0F0"/>
                </a:solidFill>
              </a:rPr>
              <a:t> </a:t>
            </a:r>
            <a:r>
              <a:t>02:20:17 GMT+0900 (대한민국 표준시)</a:t>
            </a:r>
          </a:p>
        </p:txBody>
      </p:sp>
      <p:sp>
        <p:nvSpPr>
          <p:cNvPr id="1868" name="Straight Connector 21"/>
          <p:cNvSpPr/>
          <p:nvPr/>
        </p:nvSpPr>
        <p:spPr>
          <a:xfrm flipV="1">
            <a:off x="8674099" y="5943599"/>
            <a:ext cx="1" cy="970487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6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7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3" name="Google Shape;761;p89"/>
          <p:cNvSpPr txBox="1"/>
          <p:nvPr/>
        </p:nvSpPr>
        <p:spPr>
          <a:xfrm>
            <a:off x="3450277" y="1352014"/>
            <a:ext cx="10447646" cy="141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내장객체</a:t>
            </a:r>
          </a:p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(</a:t>
            </a:r>
            <a:r>
              <a:t>날짜</a:t>
            </a:r>
            <a:r>
              <a:t>)</a:t>
            </a:r>
          </a:p>
        </p:txBody>
      </p:sp>
      <p:sp>
        <p:nvSpPr>
          <p:cNvPr id="1874" name="Google Shape;1059;p122"/>
          <p:cNvSpPr txBox="1"/>
          <p:nvPr/>
        </p:nvSpPr>
        <p:spPr>
          <a:xfrm>
            <a:off x="1822118" y="2740529"/>
            <a:ext cx="13703964" cy="89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날짜 변경</a:t>
            </a:r>
          </a:p>
        </p:txBody>
      </p:sp>
      <p:sp>
        <p:nvSpPr>
          <p:cNvPr id="1875" name="Mon Apr 10 2021 02:20:17 GMT+0900 (대한민국 표준시)"/>
          <p:cNvSpPr txBox="1"/>
          <p:nvPr/>
        </p:nvSpPr>
        <p:spPr>
          <a:xfrm>
            <a:off x="5536333" y="3539096"/>
            <a:ext cx="6275534" cy="39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914377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Mon Apr 10 </a:t>
            </a:r>
            <a:r>
              <a:rPr>
                <a:solidFill>
                  <a:srgbClr val="FF0000"/>
                </a:solidFill>
              </a:rPr>
              <a:t>2021</a:t>
            </a:r>
            <a:r>
              <a:t> 02:20:17 GMT+0900 (대한민국 표준시)</a:t>
            </a:r>
          </a:p>
        </p:txBody>
      </p:sp>
      <p:sp>
        <p:nvSpPr>
          <p:cNvPr id="1876" name="Straight Connector 10"/>
          <p:cNvSpPr/>
          <p:nvPr/>
        </p:nvSpPr>
        <p:spPr>
          <a:xfrm flipV="1">
            <a:off x="8674099" y="4058713"/>
            <a:ext cx="1" cy="970487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77" name="TextBox 2"/>
          <p:cNvSpPr txBox="1"/>
          <p:nvPr/>
        </p:nvSpPr>
        <p:spPr>
          <a:xfrm>
            <a:off x="6014720" y="5217654"/>
            <a:ext cx="5318760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today.</a:t>
            </a:r>
            <a:r>
              <a:rPr>
                <a:solidFill>
                  <a:srgbClr val="00A2FF"/>
                </a:solidFill>
              </a:rPr>
              <a:t>setYear(“2020”) </a:t>
            </a:r>
          </a:p>
        </p:txBody>
      </p:sp>
      <p:sp>
        <p:nvSpPr>
          <p:cNvPr id="1878" name="Mon Apr 10 2021 02:20:17 GMT+0900 (대한민국 표준시)"/>
          <p:cNvSpPr txBox="1"/>
          <p:nvPr/>
        </p:nvSpPr>
        <p:spPr>
          <a:xfrm>
            <a:off x="5610387" y="7086152"/>
            <a:ext cx="6275534" cy="39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914377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Mon Apr 10 </a:t>
            </a:r>
            <a:r>
              <a:rPr>
                <a:solidFill>
                  <a:srgbClr val="00B0F0"/>
                </a:solidFill>
              </a:rPr>
              <a:t>202</a:t>
            </a:r>
            <a:r>
              <a:rPr>
                <a:solidFill>
                  <a:srgbClr val="00B0F0"/>
                </a:solidFill>
              </a:rPr>
              <a:t>0</a:t>
            </a:r>
            <a:r>
              <a:rPr>
                <a:solidFill>
                  <a:srgbClr val="00B0F0"/>
                </a:solidFill>
              </a:rPr>
              <a:t> </a:t>
            </a:r>
            <a:r>
              <a:t>02:20:17 GMT+0900 (대한민국 표준시)</a:t>
            </a:r>
          </a:p>
        </p:txBody>
      </p:sp>
      <p:sp>
        <p:nvSpPr>
          <p:cNvPr id="1879" name="Straight Connector 21"/>
          <p:cNvSpPr/>
          <p:nvPr/>
        </p:nvSpPr>
        <p:spPr>
          <a:xfrm flipV="1">
            <a:off x="8674099" y="5943599"/>
            <a:ext cx="1" cy="970487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8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8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84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내장객체 </a:t>
            </a:r>
            <a:r>
              <a:rPr sz="3200"/>
              <a:t>실무 적용 예시</a:t>
            </a:r>
          </a:p>
        </p:txBody>
      </p:sp>
      <p:pic>
        <p:nvPicPr>
          <p:cNvPr id="1885" name="Google Shape;1109;p128" descr="Google Shape;1109;p1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3740" y="3748008"/>
            <a:ext cx="8300720" cy="26731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886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- 11-</a:t>
            </a:r>
            <a:r>
              <a:t>date.html</a:t>
            </a:r>
          </a:p>
        </p:txBody>
      </p:sp>
      <p:sp>
        <p:nvSpPr>
          <p:cNvPr id="188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0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89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9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3" name="Google Shape;303;p39"/>
          <p:cNvSpPr txBox="1"/>
          <p:nvPr/>
        </p:nvSpPr>
        <p:spPr>
          <a:xfrm>
            <a:off x="3356308" y="4511294"/>
            <a:ext cx="10447646" cy="140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내장객체 실습</a:t>
            </a:r>
          </a:p>
        </p:txBody>
      </p:sp>
      <p:pic>
        <p:nvPicPr>
          <p:cNvPr id="1894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5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896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- 11-</a:t>
            </a:r>
            <a:r>
              <a:t>date.html</a:t>
            </a:r>
          </a:p>
        </p:txBody>
      </p:sp>
      <p:sp>
        <p:nvSpPr>
          <p:cNvPr id="189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0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90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0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3" name="Google Shape;303;p39"/>
          <p:cNvSpPr txBox="1"/>
          <p:nvPr/>
        </p:nvSpPr>
        <p:spPr>
          <a:xfrm>
            <a:off x="3492499" y="3994172"/>
            <a:ext cx="10447646" cy="21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내장객체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1904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1905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- 11-</a:t>
            </a:r>
            <a:r>
              <a:t>date.html</a:t>
            </a:r>
          </a:p>
        </p:txBody>
      </p:sp>
      <p:pic>
        <p:nvPicPr>
          <p:cNvPr id="1906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90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1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911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13" name="Rectangle 2"/>
          <p:cNvSpPr txBox="1"/>
          <p:nvPr/>
        </p:nvSpPr>
        <p:spPr>
          <a:xfrm>
            <a:off x="6588466" y="3664453"/>
            <a:ext cx="4019932" cy="21610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#12</a:t>
            </a:r>
            <a:r>
              <a:t> 템플릿</a:t>
            </a:r>
          </a:p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       리터럴</a:t>
            </a:r>
          </a:p>
        </p:txBody>
      </p:sp>
      <p:sp>
        <p:nvSpPr>
          <p:cNvPr id="1914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- 12-</a:t>
            </a:r>
            <a:r>
              <a:t>literal.html</a:t>
            </a:r>
          </a:p>
        </p:txBody>
      </p:sp>
      <p:sp>
        <p:nvSpPr>
          <p:cNvPr id="191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1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9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템플릿 리터럴</a:t>
            </a:r>
          </a:p>
        </p:txBody>
      </p:sp>
      <p:sp>
        <p:nvSpPr>
          <p:cNvPr id="1920" name="Google Shape;1059;p122"/>
          <p:cNvSpPr txBox="1"/>
          <p:nvPr/>
        </p:nvSpPr>
        <p:spPr>
          <a:xfrm>
            <a:off x="1822118" y="2625510"/>
            <a:ext cx="13703964" cy="80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백틱</a:t>
            </a:r>
            <a:r>
              <a:t>(`)</a:t>
            </a:r>
            <a:r>
              <a:t>을 이용하여 더 편리하고 쉽게 표현하는 방법</a:t>
            </a:r>
          </a:p>
        </p:txBody>
      </p:sp>
      <p:sp>
        <p:nvSpPr>
          <p:cNvPr id="1921" name="Straight Connector 10"/>
          <p:cNvSpPr/>
          <p:nvPr/>
        </p:nvSpPr>
        <p:spPr>
          <a:xfrm flipV="1">
            <a:off x="8674100" y="6400799"/>
            <a:ext cx="1" cy="685800"/>
          </a:xfrm>
          <a:prstGeom prst="line">
            <a:avLst/>
          </a:prstGeom>
          <a:ln w="44450" cap="rnd">
            <a:solidFill>
              <a:srgbClr val="FF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922" name="Google Shape;1137;p132" descr="Google Shape;1137;p1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9776" y="3984885"/>
            <a:ext cx="4553815" cy="17916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23" name="Rectangle 4"/>
          <p:cNvSpPr txBox="1"/>
          <p:nvPr/>
        </p:nvSpPr>
        <p:spPr>
          <a:xfrm>
            <a:off x="4382770" y="7801419"/>
            <a:ext cx="8582660" cy="1239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“오늘은 2021년 1월 1일 입니다.”</a:t>
            </a:r>
          </a:p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표현하고 싶다면?</a:t>
            </a:r>
          </a:p>
        </p:txBody>
      </p:sp>
      <p:sp>
        <p:nvSpPr>
          <p:cNvPr id="1924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- 12-</a:t>
            </a:r>
            <a:r>
              <a:t>literal.html</a:t>
            </a:r>
          </a:p>
        </p:txBody>
      </p:sp>
      <p:sp>
        <p:nvSpPr>
          <p:cNvPr id="192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2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29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템플릿 리터럴</a:t>
            </a:r>
          </a:p>
        </p:txBody>
      </p:sp>
      <p:sp>
        <p:nvSpPr>
          <p:cNvPr id="1930" name="Straight Connector 10"/>
          <p:cNvSpPr/>
          <p:nvPr/>
        </p:nvSpPr>
        <p:spPr>
          <a:xfrm flipH="1">
            <a:off x="7826944" y="7584011"/>
            <a:ext cx="1600201" cy="1"/>
          </a:xfrm>
          <a:prstGeom prst="line">
            <a:avLst/>
          </a:prstGeom>
          <a:ln w="44450" cap="rnd">
            <a:solidFill>
              <a:srgbClr val="FF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93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- 12-</a:t>
            </a:r>
            <a:r>
              <a:t>literal.html</a:t>
            </a:r>
          </a:p>
        </p:txBody>
      </p:sp>
      <p:pic>
        <p:nvPicPr>
          <p:cNvPr id="1932" name="Google Shape;1146;p133" descr="Google Shape;1146;p1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190" y="2597318"/>
            <a:ext cx="13275450" cy="25482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33" name="Google Shape;1150;p133"/>
          <p:cNvSpPr txBox="1"/>
          <p:nvPr/>
        </p:nvSpPr>
        <p:spPr>
          <a:xfrm>
            <a:off x="3003053" y="5545339"/>
            <a:ext cx="3317731" cy="857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기존 방식 </a:t>
            </a:r>
          </a:p>
        </p:txBody>
      </p:sp>
      <p:sp>
        <p:nvSpPr>
          <p:cNvPr id="1934" name="Google Shape;1151;p133"/>
          <p:cNvSpPr txBox="1"/>
          <p:nvPr/>
        </p:nvSpPr>
        <p:spPr>
          <a:xfrm>
            <a:off x="10702304" y="5545339"/>
            <a:ext cx="3317731" cy="857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템플릿 리터럴</a:t>
            </a:r>
          </a:p>
        </p:txBody>
      </p:sp>
      <p:sp>
        <p:nvSpPr>
          <p:cNvPr id="1935" name="Rectangle 1"/>
          <p:cNvSpPr txBox="1"/>
          <p:nvPr/>
        </p:nvSpPr>
        <p:spPr>
          <a:xfrm>
            <a:off x="2649638" y="6853001"/>
            <a:ext cx="4024560" cy="106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문자열 마다 “”로 감싸기</a:t>
            </a:r>
          </a:p>
          <a:p>
            <a:pPr algn="ctr">
              <a:lnSpc>
                <a:spcPct val="15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“+”로 연결</a:t>
            </a:r>
          </a:p>
        </p:txBody>
      </p:sp>
      <p:sp>
        <p:nvSpPr>
          <p:cNvPr id="1936" name="Rectangle 2"/>
          <p:cNvSpPr txBox="1"/>
          <p:nvPr/>
        </p:nvSpPr>
        <p:spPr>
          <a:xfrm>
            <a:off x="10642729" y="6452932"/>
            <a:ext cx="3436881" cy="225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``로 전체 감싸기</a:t>
            </a:r>
          </a:p>
          <a:p>
            <a:pPr algn="ctr">
              <a:lnSpc>
                <a:spcPct val="15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${}를 안에 변수 이름</a:t>
            </a:r>
            <a:br/>
            <a:r>
              <a:t>“+”없이 바로 타이핑</a:t>
            </a:r>
          </a:p>
          <a:p>
            <a:pPr algn="ctr">
              <a:lnSpc>
                <a:spcPct val="150000"/>
              </a:lnSpc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가독성 ⬆️ </a:t>
            </a:r>
          </a:p>
        </p:txBody>
      </p:sp>
      <p:sp>
        <p:nvSpPr>
          <p:cNvPr id="1937" name="Rectangle 21"/>
          <p:cNvSpPr/>
          <p:nvPr/>
        </p:nvSpPr>
        <p:spPr>
          <a:xfrm>
            <a:off x="10350500" y="6362460"/>
            <a:ext cx="3994647" cy="2633527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8" name="Rectangle 22"/>
          <p:cNvSpPr/>
          <p:nvPr/>
        </p:nvSpPr>
        <p:spPr>
          <a:xfrm>
            <a:off x="2664594" y="6766952"/>
            <a:ext cx="3994648" cy="1634117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4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943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4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45" name="Rectangle 2"/>
          <p:cNvSpPr txBox="1"/>
          <p:nvPr/>
        </p:nvSpPr>
        <p:spPr>
          <a:xfrm>
            <a:off x="5900419" y="3872679"/>
            <a:ext cx="5116201" cy="19837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#13</a:t>
            </a:r>
            <a:r>
              <a:t> </a:t>
            </a:r>
            <a:r>
              <a:rPr sz="6000"/>
              <a:t>Javascript</a:t>
            </a:r>
            <a:endParaRPr sz="6000"/>
          </a:p>
          <a:p>
            <a:pPr>
              <a:defRPr sz="60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       </a:t>
            </a:r>
            <a:r>
              <a:t>DOM</a:t>
            </a:r>
          </a:p>
        </p:txBody>
      </p:sp>
      <p:sp>
        <p:nvSpPr>
          <p:cNvPr id="1946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- 13-</a:t>
            </a:r>
            <a:r>
              <a:t>dom.html</a:t>
            </a:r>
          </a:p>
        </p:txBody>
      </p:sp>
      <p:sp>
        <p:nvSpPr>
          <p:cNvPr id="194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5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1" name="Google Shape;761;p89"/>
          <p:cNvSpPr txBox="1"/>
          <p:nvPr/>
        </p:nvSpPr>
        <p:spPr>
          <a:xfrm>
            <a:off x="3450277" y="1352014"/>
            <a:ext cx="10447646" cy="82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Javascript DOM</a:t>
            </a:r>
          </a:p>
        </p:txBody>
      </p:sp>
      <p:sp>
        <p:nvSpPr>
          <p:cNvPr id="1952" name="Google Shape;1059;p122"/>
          <p:cNvSpPr txBox="1"/>
          <p:nvPr/>
        </p:nvSpPr>
        <p:spPr>
          <a:xfrm>
            <a:off x="1822118" y="2625510"/>
            <a:ext cx="13703964" cy="80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HTML </a:t>
            </a:r>
            <a:r>
              <a:t>파일을 자바스크립트 객체로 만들어주는 것</a:t>
            </a:r>
          </a:p>
        </p:txBody>
      </p:sp>
      <p:sp>
        <p:nvSpPr>
          <p:cNvPr id="195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- 13-</a:t>
            </a:r>
            <a:r>
              <a:t>dom.html</a:t>
            </a:r>
          </a:p>
        </p:txBody>
      </p:sp>
      <p:grpSp>
        <p:nvGrpSpPr>
          <p:cNvPr id="1959" name="Group 3"/>
          <p:cNvGrpSpPr/>
          <p:nvPr/>
        </p:nvGrpSpPr>
        <p:grpSpPr>
          <a:xfrm>
            <a:off x="1437317" y="3949717"/>
            <a:ext cx="14383412" cy="4608773"/>
            <a:chOff x="0" y="0"/>
            <a:chExt cx="14383409" cy="4608771"/>
          </a:xfrm>
        </p:grpSpPr>
        <p:pic>
          <p:nvPicPr>
            <p:cNvPr id="1954" name="Google Shape;1165;p135" descr="Google Shape;1165;p13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117036"/>
              <a:ext cx="6168085" cy="34534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5" name="Google Shape;1166;p135" descr="Google Shape;1166;p13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437097" y="1019140"/>
              <a:ext cx="5946314" cy="3589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6" name="Google Shape;1167;p135"/>
            <p:cNvSpPr txBox="1"/>
            <p:nvPr/>
          </p:nvSpPr>
          <p:spPr>
            <a:xfrm>
              <a:off x="1492065" y="48970"/>
              <a:ext cx="3183953" cy="829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6" tIns="173366" rIns="173366" bIns="173366" numCol="1" anchor="t">
              <a:spAutoFit/>
            </a:bodyPr>
            <a:lstStyle>
              <a:lvl1pPr algn="ctr">
                <a:defRPr sz="3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HTML</a:t>
              </a:r>
            </a:p>
          </p:txBody>
        </p:sp>
        <p:sp>
          <p:nvSpPr>
            <p:cNvPr id="1957" name="Google Shape;1168;p135"/>
            <p:cNvSpPr txBox="1"/>
            <p:nvPr/>
          </p:nvSpPr>
          <p:spPr>
            <a:xfrm>
              <a:off x="9637131" y="0"/>
              <a:ext cx="3183953" cy="829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6" tIns="173366" rIns="173366" bIns="173366" numCol="1" anchor="t">
              <a:spAutoFit/>
            </a:bodyPr>
            <a:lstStyle>
              <a:lvl1pPr algn="ctr">
                <a:defRPr sz="3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Javascript</a:t>
              </a:r>
            </a:p>
          </p:txBody>
        </p:sp>
        <p:sp>
          <p:nvSpPr>
            <p:cNvPr id="1958" name="Straight Connector 27"/>
            <p:cNvSpPr/>
            <p:nvPr/>
          </p:nvSpPr>
          <p:spPr>
            <a:xfrm flipH="1">
              <a:off x="6472206" y="2790509"/>
              <a:ext cx="1600200" cy="1"/>
            </a:xfrm>
            <a:prstGeom prst="line">
              <a:avLst/>
            </a:prstGeom>
            <a:noFill/>
            <a:ln w="44450" cap="rnd">
              <a:solidFill>
                <a:srgbClr val="FF0000"/>
              </a:solidFill>
              <a:prstDash val="sysDash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6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4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1" name="Google Shape;61;p14"/>
          <p:cNvSpPr txBox="1"/>
          <p:nvPr/>
        </p:nvSpPr>
        <p:spPr>
          <a:xfrm>
            <a:off x="4858325" y="1277251"/>
            <a:ext cx="7631550" cy="588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200"/>
            </a:lvl1pPr>
          </a:lstStyle>
          <a:p>
            <a:pPr/>
            <a:r>
              <a:t>&lt;head /&gt;</a:t>
            </a:r>
          </a:p>
        </p:txBody>
      </p:sp>
      <p:grpSp>
        <p:nvGrpSpPr>
          <p:cNvPr id="255" name="Group 2"/>
          <p:cNvGrpSpPr/>
          <p:nvPr/>
        </p:nvGrpSpPr>
        <p:grpSpPr>
          <a:xfrm>
            <a:off x="3391828" y="2512608"/>
            <a:ext cx="10514296" cy="6462316"/>
            <a:chOff x="0" y="0"/>
            <a:chExt cx="10514294" cy="6462314"/>
          </a:xfrm>
        </p:grpSpPr>
        <p:pic>
          <p:nvPicPr>
            <p:cNvPr id="242" name="Google Shape;193;p28" descr="Google Shape;193;p2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5459"/>
              <a:ext cx="5166702" cy="197603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  <p:sp>
          <p:nvSpPr>
            <p:cNvPr id="243" name="Google Shape;196;p28"/>
            <p:cNvSpPr/>
            <p:nvPr/>
          </p:nvSpPr>
          <p:spPr>
            <a:xfrm>
              <a:off x="2733795" y="282209"/>
              <a:ext cx="3660621" cy="1"/>
            </a:xfrm>
            <a:prstGeom prst="line">
              <a:avLst/>
            </a:prstGeom>
            <a:noFill/>
            <a:ln w="31750" cap="rnd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4" name="Google Shape;197;p28"/>
            <p:cNvSpPr txBox="1"/>
            <p:nvPr/>
          </p:nvSpPr>
          <p:spPr>
            <a:xfrm>
              <a:off x="6516389" y="0"/>
              <a:ext cx="3016607" cy="651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>
                <a:defRPr sz="20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&lt;title&gt; &lt;/title&gt;</a:t>
              </a:r>
            </a:p>
          </p:txBody>
        </p:sp>
        <p:pic>
          <p:nvPicPr>
            <p:cNvPr id="245" name="Google Shape;198;p28" descr="Google Shape;198;p2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1798" y="2336634"/>
              <a:ext cx="3997907" cy="104584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  <p:sp>
          <p:nvSpPr>
            <p:cNvPr id="246" name="Google Shape;199;p28"/>
            <p:cNvSpPr txBox="1"/>
            <p:nvPr/>
          </p:nvSpPr>
          <p:spPr>
            <a:xfrm>
              <a:off x="6516389" y="2851876"/>
              <a:ext cx="3997906" cy="65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>
                <a:defRPr sz="20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&lt;meta name=”description” /&gt;</a:t>
              </a:r>
            </a:p>
          </p:txBody>
        </p:sp>
        <p:sp>
          <p:nvSpPr>
            <p:cNvPr id="247" name="Google Shape;200;p28"/>
            <p:cNvSpPr/>
            <p:nvPr/>
          </p:nvSpPr>
          <p:spPr>
            <a:xfrm>
              <a:off x="3985242" y="3130609"/>
              <a:ext cx="2421427" cy="1"/>
            </a:xfrm>
            <a:prstGeom prst="line">
              <a:avLst/>
            </a:prstGeom>
            <a:noFill/>
            <a:ln w="31750" cap="rnd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248" name="Google Shape;201;p28" descr="Google Shape;201;p2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691" y="3752722"/>
              <a:ext cx="3904447" cy="241963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  <p:sp>
          <p:nvSpPr>
            <p:cNvPr id="249" name="Google Shape;202;p28"/>
            <p:cNvSpPr txBox="1"/>
            <p:nvPr/>
          </p:nvSpPr>
          <p:spPr>
            <a:xfrm>
              <a:off x="6516389" y="4418987"/>
              <a:ext cx="1577655" cy="65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>
                <a:defRPr sz="20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og:image</a:t>
              </a:r>
            </a:p>
          </p:txBody>
        </p:sp>
        <p:sp>
          <p:nvSpPr>
            <p:cNvPr id="250" name="Google Shape;203;p28"/>
            <p:cNvSpPr txBox="1"/>
            <p:nvPr/>
          </p:nvSpPr>
          <p:spPr>
            <a:xfrm>
              <a:off x="6516389" y="5238880"/>
              <a:ext cx="1577654" cy="65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>
                <a:defRPr sz="20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og:title</a:t>
              </a:r>
            </a:p>
          </p:txBody>
        </p:sp>
        <p:sp>
          <p:nvSpPr>
            <p:cNvPr id="251" name="Google Shape;204;p28"/>
            <p:cNvSpPr txBox="1"/>
            <p:nvPr/>
          </p:nvSpPr>
          <p:spPr>
            <a:xfrm>
              <a:off x="6516389" y="5810776"/>
              <a:ext cx="2212850" cy="65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>
                <a:defRPr sz="20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og:description</a:t>
              </a:r>
            </a:p>
          </p:txBody>
        </p:sp>
        <p:sp>
          <p:nvSpPr>
            <p:cNvPr id="252" name="Google Shape;205;p28"/>
            <p:cNvSpPr/>
            <p:nvPr/>
          </p:nvSpPr>
          <p:spPr>
            <a:xfrm>
              <a:off x="3301070" y="4704946"/>
              <a:ext cx="3093347" cy="1"/>
            </a:xfrm>
            <a:prstGeom prst="line">
              <a:avLst/>
            </a:prstGeom>
            <a:noFill/>
            <a:ln w="31750" cap="rnd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" name="Google Shape;206;p28"/>
            <p:cNvSpPr/>
            <p:nvPr/>
          </p:nvSpPr>
          <p:spPr>
            <a:xfrm>
              <a:off x="1853271" y="5524837"/>
              <a:ext cx="4639852" cy="1"/>
            </a:xfrm>
            <a:prstGeom prst="line">
              <a:avLst/>
            </a:prstGeom>
            <a:noFill/>
            <a:ln w="31750" cap="rnd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4" name="Google Shape;207;p28"/>
            <p:cNvSpPr/>
            <p:nvPr/>
          </p:nvSpPr>
          <p:spPr>
            <a:xfrm>
              <a:off x="3605871" y="5719007"/>
              <a:ext cx="2800798" cy="367215"/>
            </a:xfrm>
            <a:prstGeom prst="line">
              <a:avLst/>
            </a:prstGeom>
            <a:noFill/>
            <a:ln w="31750" cap="rnd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64" name="Google Shape;761;p89"/>
          <p:cNvSpPr txBox="1"/>
          <p:nvPr/>
        </p:nvSpPr>
        <p:spPr>
          <a:xfrm>
            <a:off x="3450277" y="1352014"/>
            <a:ext cx="10447646" cy="85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Javascript DOM </a:t>
            </a:r>
            <a:r>
              <a:t>활용</a:t>
            </a:r>
          </a:p>
        </p:txBody>
      </p:sp>
      <p:sp>
        <p:nvSpPr>
          <p:cNvPr id="1965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- 13-</a:t>
            </a:r>
            <a:r>
              <a:t>dom.html</a:t>
            </a:r>
          </a:p>
        </p:txBody>
      </p:sp>
      <p:pic>
        <p:nvPicPr>
          <p:cNvPr id="1966" name="Google Shape;1175;p136" descr="Google Shape;1175;p1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2269" y="3149476"/>
            <a:ext cx="6777037" cy="4091122"/>
          </a:xfrm>
          <a:prstGeom prst="rect">
            <a:avLst/>
          </a:prstGeom>
          <a:ln w="12700">
            <a:miter lim="400000"/>
          </a:ln>
        </p:spPr>
      </p:pic>
      <p:sp>
        <p:nvSpPr>
          <p:cNvPr id="1967" name="Google Shape;1176;p136"/>
          <p:cNvSpPr txBox="1"/>
          <p:nvPr/>
        </p:nvSpPr>
        <p:spPr>
          <a:xfrm>
            <a:off x="7313224" y="3950118"/>
            <a:ext cx="10447647" cy="2505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/>
          <a:p>
            <a:pPr algn="ctr">
              <a:defRPr b="1"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document.body.children[0].id</a:t>
            </a:r>
            <a:br/>
            <a:br/>
            <a:r>
              <a:t>document.getElementById(“apple”)</a:t>
            </a:r>
            <a:br/>
            <a:br/>
            <a:r>
              <a:t>document.getElementById.innerText</a:t>
            </a:r>
          </a:p>
        </p:txBody>
      </p:sp>
      <p:sp>
        <p:nvSpPr>
          <p:cNvPr id="1968" name="Google Shape;1177;p136"/>
          <p:cNvSpPr txBox="1"/>
          <p:nvPr/>
        </p:nvSpPr>
        <p:spPr>
          <a:xfrm>
            <a:off x="3450275" y="7722896"/>
            <a:ext cx="10447650" cy="80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javascript에서 html의 값을 꺼내고, 수정 가능</a:t>
            </a:r>
          </a:p>
        </p:txBody>
      </p:sp>
      <p:sp>
        <p:nvSpPr>
          <p:cNvPr id="196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7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73" name="Google Shape;761;p89"/>
          <p:cNvSpPr txBox="1"/>
          <p:nvPr/>
        </p:nvSpPr>
        <p:spPr>
          <a:xfrm>
            <a:off x="3450277" y="1352014"/>
            <a:ext cx="10447646" cy="85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Javascript DOM </a:t>
            </a:r>
            <a:r>
              <a:t>실무 적용 예시</a:t>
            </a:r>
          </a:p>
        </p:txBody>
      </p:sp>
      <p:sp>
        <p:nvSpPr>
          <p:cNvPr id="1974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- 13-</a:t>
            </a:r>
            <a:r>
              <a:t>dom.html</a:t>
            </a:r>
          </a:p>
        </p:txBody>
      </p:sp>
      <p:pic>
        <p:nvPicPr>
          <p:cNvPr id="1975" name="Google Shape;1184;p137" descr="Google Shape;1184;p1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6640" y="3070542"/>
            <a:ext cx="11094919" cy="36125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76" name="Google Shape;1185;p137"/>
          <p:cNvSpPr txBox="1"/>
          <p:nvPr/>
        </p:nvSpPr>
        <p:spPr>
          <a:xfrm>
            <a:off x="4244140" y="7441668"/>
            <a:ext cx="8859916" cy="80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자바스크립트로 HTML을 수정, 변경하거나 변수에 담을 때</a:t>
            </a:r>
          </a:p>
        </p:txBody>
      </p:sp>
      <p:sp>
        <p:nvSpPr>
          <p:cNvPr id="197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8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81" name="Google Shape;761;p89"/>
          <p:cNvSpPr txBox="1"/>
          <p:nvPr/>
        </p:nvSpPr>
        <p:spPr>
          <a:xfrm>
            <a:off x="3450277" y="1352014"/>
            <a:ext cx="10447646" cy="85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이벤트 핸들러</a:t>
            </a:r>
          </a:p>
        </p:txBody>
      </p:sp>
      <p:sp>
        <p:nvSpPr>
          <p:cNvPr id="1982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- 13-</a:t>
            </a:r>
            <a:r>
              <a:t>dom.html</a:t>
            </a:r>
          </a:p>
        </p:txBody>
      </p:sp>
      <p:sp>
        <p:nvSpPr>
          <p:cNvPr id="1983" name="Google Shape;1192;p138"/>
          <p:cNvSpPr txBox="1"/>
          <p:nvPr/>
        </p:nvSpPr>
        <p:spPr>
          <a:xfrm>
            <a:off x="3449296" y="2204502"/>
            <a:ext cx="10447650" cy="80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HTML과 javascript를 연결하기 위한 속성</a:t>
            </a:r>
          </a:p>
        </p:txBody>
      </p:sp>
      <p:sp>
        <p:nvSpPr>
          <p:cNvPr id="1984" name="Google Shape;1193;p138"/>
          <p:cNvSpPr txBox="1"/>
          <p:nvPr/>
        </p:nvSpPr>
        <p:spPr>
          <a:xfrm>
            <a:off x="-2190448" y="3329835"/>
            <a:ext cx="10447650" cy="123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onclick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해당 태그를 클릭했을 때 함수 실행</a:t>
            </a:r>
          </a:p>
        </p:txBody>
      </p:sp>
      <p:sp>
        <p:nvSpPr>
          <p:cNvPr id="1985" name="Google Shape;1194;p138"/>
          <p:cNvSpPr txBox="1"/>
          <p:nvPr/>
        </p:nvSpPr>
        <p:spPr>
          <a:xfrm>
            <a:off x="3495764" y="3329835"/>
            <a:ext cx="10447650" cy="123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onchange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해당 태그가 변경됐을 때 함수 실행</a:t>
            </a:r>
          </a:p>
        </p:txBody>
      </p:sp>
      <p:sp>
        <p:nvSpPr>
          <p:cNvPr id="1986" name="Google Shape;1195;p138"/>
          <p:cNvSpPr txBox="1"/>
          <p:nvPr/>
        </p:nvSpPr>
        <p:spPr>
          <a:xfrm>
            <a:off x="9181976" y="3329835"/>
            <a:ext cx="10447647" cy="123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onblur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해당 태그에서 벗어났을 때 함수 실행</a:t>
            </a:r>
          </a:p>
        </p:txBody>
      </p:sp>
      <p:pic>
        <p:nvPicPr>
          <p:cNvPr id="1987" name="Google Shape;1196;p138" descr="Google Shape;1196;p1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2564" y="5102031"/>
            <a:ext cx="9723072" cy="23101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8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9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92" name="Google Shape;761;p89"/>
          <p:cNvSpPr txBox="1"/>
          <p:nvPr/>
        </p:nvSpPr>
        <p:spPr>
          <a:xfrm>
            <a:off x="3450277" y="1352014"/>
            <a:ext cx="10447646" cy="85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이벤트 핸들러 실무 적용</a:t>
            </a:r>
          </a:p>
        </p:txBody>
      </p:sp>
      <p:sp>
        <p:nvSpPr>
          <p:cNvPr id="199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- 13-</a:t>
            </a:r>
            <a:r>
              <a:t>dom.html</a:t>
            </a:r>
          </a:p>
        </p:txBody>
      </p:sp>
      <p:pic>
        <p:nvPicPr>
          <p:cNvPr id="1994" name="Google Shape;1203;p139" descr="Google Shape;1203;p1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2044" y="2498122"/>
            <a:ext cx="9342154" cy="50128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95" name="Google Shape;1204;p139"/>
          <p:cNvSpPr txBox="1"/>
          <p:nvPr/>
        </p:nvSpPr>
        <p:spPr>
          <a:xfrm>
            <a:off x="2397902" y="7929054"/>
            <a:ext cx="12649201" cy="80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가입 버튼을 눌렀을 때, 입력한 내용이 올바른지 검증하는 함수 실행</a:t>
            </a:r>
          </a:p>
        </p:txBody>
      </p:sp>
      <p:sp>
        <p:nvSpPr>
          <p:cNvPr id="199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9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200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0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2" name="Google Shape;303;p39"/>
          <p:cNvSpPr txBox="1"/>
          <p:nvPr/>
        </p:nvSpPr>
        <p:spPr>
          <a:xfrm>
            <a:off x="3356308" y="4511294"/>
            <a:ext cx="10447646" cy="140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DOM</a:t>
            </a:r>
            <a:r>
              <a:t> 실습</a:t>
            </a:r>
          </a:p>
        </p:txBody>
      </p:sp>
      <p:pic>
        <p:nvPicPr>
          <p:cNvPr id="2003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4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2005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- 13-</a:t>
            </a:r>
            <a:r>
              <a:t>dom.html</a:t>
            </a:r>
          </a:p>
        </p:txBody>
      </p:sp>
      <p:sp>
        <p:nvSpPr>
          <p:cNvPr id="200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9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1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12" name="Google Shape;303;p39"/>
          <p:cNvSpPr txBox="1"/>
          <p:nvPr/>
        </p:nvSpPr>
        <p:spPr>
          <a:xfrm>
            <a:off x="3492499" y="4157178"/>
            <a:ext cx="10447646" cy="199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Javascript DOM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2013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2014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- 13-</a:t>
            </a:r>
            <a:r>
              <a:t>dom.html</a:t>
            </a:r>
          </a:p>
        </p:txBody>
      </p:sp>
      <p:pic>
        <p:nvPicPr>
          <p:cNvPr id="2015" name="Picture 15" descr="Pictur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201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5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Google Shape;61;p14"/>
          <p:cNvSpPr txBox="1"/>
          <p:nvPr/>
        </p:nvSpPr>
        <p:spPr>
          <a:xfrm>
            <a:off x="4858325" y="1277251"/>
            <a:ext cx="7631550" cy="588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200"/>
            </a:lvl1pPr>
          </a:lstStyle>
          <a:p>
            <a:pPr/>
            <a:r>
              <a:t>&lt;body/&gt;</a:t>
            </a:r>
          </a:p>
        </p:txBody>
      </p:sp>
      <p:sp>
        <p:nvSpPr>
          <p:cNvPr id="261" name="Google Shape;218;p29"/>
          <p:cNvSpPr txBox="1"/>
          <p:nvPr/>
        </p:nvSpPr>
        <p:spPr>
          <a:xfrm>
            <a:off x="4367034" y="6735187"/>
            <a:ext cx="9049317" cy="169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2800">
                <a:solidFill>
                  <a:srgbClr val="FF0000"/>
                </a:solidFill>
              </a:defRPr>
            </a:pPr>
            <a:r>
              <a:t>Tip</a:t>
            </a:r>
            <a:br/>
            <a:r>
              <a:rPr b="0">
                <a:solidFill>
                  <a:srgbClr val="00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rPr>
              <a:t>위 태그들은 </a:t>
            </a:r>
            <a:r>
              <a:rPr b="0">
                <a:solidFill>
                  <a:srgbClr val="00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rPr>
              <a:t>&lt; div /&gt;</a:t>
            </a:r>
            <a:r>
              <a:rPr b="0">
                <a:solidFill>
                  <a:srgbClr val="00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rPr>
              <a:t>로 해도 관계없이 작동하지만</a:t>
            </a:r>
            <a:endParaRPr>
              <a:latin typeface="Jalpullineunharu Medium"/>
              <a:ea typeface="Jalpullineunharu Medium"/>
              <a:cs typeface="Jalpullineunharu Medium"/>
              <a:sym typeface="Jalpullineunharu Medium"/>
            </a:endParaRP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다른 개발자와 협업할 때 코드 이해에 도움을 줌</a:t>
            </a:r>
          </a:p>
        </p:txBody>
      </p:sp>
      <p:grpSp>
        <p:nvGrpSpPr>
          <p:cNvPr id="264" name="Group 1"/>
          <p:cNvGrpSpPr/>
          <p:nvPr/>
        </p:nvGrpSpPr>
        <p:grpSpPr>
          <a:xfrm>
            <a:off x="3969184" y="3024845"/>
            <a:ext cx="5466916" cy="1542506"/>
            <a:chOff x="0" y="0"/>
            <a:chExt cx="5466915" cy="1542504"/>
          </a:xfrm>
        </p:grpSpPr>
        <p:sp>
          <p:nvSpPr>
            <p:cNvPr id="262" name="Google Shape;215;p29"/>
            <p:cNvSpPr/>
            <p:nvPr/>
          </p:nvSpPr>
          <p:spPr>
            <a:xfrm>
              <a:off x="0" y="0"/>
              <a:ext cx="348571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&lt;header&gt; &lt;/header&gt;</a:t>
              </a:r>
            </a:p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&lt;nav&gt; &lt;/nav&gt;</a:t>
              </a:r>
            </a:p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&lt;section&gt; &lt;/section&gt;</a:t>
              </a:r>
            </a:p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&lt;article&gt; &lt;/article&gt;</a:t>
              </a:r>
            </a:p>
            <a:p>
              <a:pPr algn="ctr">
                <a:lnSpc>
                  <a:spcPct val="150000"/>
                </a:lnSpc>
                <a:defRPr sz="22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&lt;footer&gt; &lt;/footer&gt;</a:t>
              </a:r>
            </a:p>
          </p:txBody>
        </p:sp>
        <p:sp>
          <p:nvSpPr>
            <p:cNvPr id="263" name="Straight Connector 29"/>
            <p:cNvSpPr/>
            <p:nvPr/>
          </p:nvSpPr>
          <p:spPr>
            <a:xfrm flipH="1" flipV="1">
              <a:off x="4113553" y="1542504"/>
              <a:ext cx="1353363" cy="1"/>
            </a:xfrm>
            <a:prstGeom prst="line">
              <a:avLst/>
            </a:prstGeom>
            <a:noFill/>
            <a:ln w="44450" cap="rnd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5" name="Rectangle 30"/>
          <p:cNvSpPr/>
          <p:nvPr/>
        </p:nvSpPr>
        <p:spPr>
          <a:xfrm>
            <a:off x="3241887" y="2363960"/>
            <a:ext cx="11299613" cy="3866289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6" name="Rectangle 32"/>
          <p:cNvSpPr/>
          <p:nvPr/>
        </p:nvSpPr>
        <p:spPr>
          <a:xfrm>
            <a:off x="3241887" y="6583195"/>
            <a:ext cx="11299613" cy="2179805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Google Shape;92;p18"/>
          <p:cNvSpPr txBox="1"/>
          <p:nvPr/>
        </p:nvSpPr>
        <p:spPr>
          <a:xfrm>
            <a:off x="12666426" y="87018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- 05-document.html</a:t>
            </a:r>
          </a:p>
        </p:txBody>
      </p:sp>
      <p:pic>
        <p:nvPicPr>
          <p:cNvPr id="26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999" y="2740879"/>
            <a:ext cx="3689245" cy="3119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7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3" name="Google Shape;92;p18"/>
          <p:cNvSpPr txBox="1"/>
          <p:nvPr/>
        </p:nvSpPr>
        <p:spPr>
          <a:xfrm>
            <a:off x="12666426" y="87018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- 05-document.html</a:t>
            </a:r>
          </a:p>
        </p:txBody>
      </p:sp>
      <p:sp>
        <p:nvSpPr>
          <p:cNvPr id="274" name="Google Shape;61;p14"/>
          <p:cNvSpPr txBox="1"/>
          <p:nvPr/>
        </p:nvSpPr>
        <p:spPr>
          <a:xfrm>
            <a:off x="4858325" y="4023374"/>
            <a:ext cx="7631550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0000"/>
            </a:lvl1pPr>
          </a:lstStyle>
          <a:p>
            <a:pPr/>
            <a:r>
              <a:t>실습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7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9" name="Google Shape;61;p14"/>
          <p:cNvSpPr txBox="1"/>
          <p:nvPr/>
        </p:nvSpPr>
        <p:spPr>
          <a:xfrm>
            <a:off x="5919349" y="1277251"/>
            <a:ext cx="5509502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만들어 볼 예제</a:t>
            </a:r>
          </a:p>
        </p:txBody>
      </p:sp>
      <p:sp>
        <p:nvSpPr>
          <p:cNvPr id="280" name="Google Shape;92;p18"/>
          <p:cNvSpPr txBox="1"/>
          <p:nvPr/>
        </p:nvSpPr>
        <p:spPr>
          <a:xfrm>
            <a:off x="12659389" y="8383121"/>
            <a:ext cx="3950206" cy="1200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</a:t>
            </a:r>
          </a:p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01-tag.html</a:t>
            </a:r>
          </a:p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02-</a:t>
            </a:r>
            <a:r>
              <a:t>signup.html</a:t>
            </a:r>
          </a:p>
        </p:txBody>
      </p:sp>
      <p:pic>
        <p:nvPicPr>
          <p:cNvPr id="28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7447" y="2727295"/>
            <a:ext cx="6035012" cy="4948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74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5" name="Google Shape;60;p14" descr="Google Shape;60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4600" y="1735857"/>
            <a:ext cx="7239000" cy="7729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6" name="Google Shape;61;p14"/>
          <p:cNvSpPr txBox="1"/>
          <p:nvPr/>
        </p:nvSpPr>
        <p:spPr>
          <a:xfrm>
            <a:off x="5919349" y="1050534"/>
            <a:ext cx="5509502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HTML &amp; CSS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8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6" name="Google Shape;61;p14"/>
          <p:cNvSpPr txBox="1"/>
          <p:nvPr/>
        </p:nvSpPr>
        <p:spPr>
          <a:xfrm>
            <a:off x="4858325" y="1277251"/>
            <a:ext cx="7631550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&lt;table&gt; </a:t>
            </a:r>
            <a:r>
              <a:t>태그 </a:t>
            </a:r>
            <a:r>
              <a:t>- html</a:t>
            </a:r>
            <a:r>
              <a:t>로 뼈대 만들기 실습</a:t>
            </a:r>
          </a:p>
        </p:txBody>
      </p:sp>
      <p:sp>
        <p:nvSpPr>
          <p:cNvPr id="287" name="Google Shape;92;p18"/>
          <p:cNvSpPr txBox="1"/>
          <p:nvPr/>
        </p:nvSpPr>
        <p:spPr>
          <a:xfrm>
            <a:off x="12666426" y="90066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- 04-</a:t>
            </a:r>
            <a:r>
              <a:t>table.html</a:t>
            </a:r>
          </a:p>
        </p:txBody>
      </p:sp>
      <p:grpSp>
        <p:nvGrpSpPr>
          <p:cNvPr id="291" name="Group 3"/>
          <p:cNvGrpSpPr/>
          <p:nvPr/>
        </p:nvGrpSpPr>
        <p:grpSpPr>
          <a:xfrm>
            <a:off x="5019734" y="3752608"/>
            <a:ext cx="7308732" cy="2770665"/>
            <a:chOff x="0" y="0"/>
            <a:chExt cx="7308731" cy="2770664"/>
          </a:xfrm>
        </p:grpSpPr>
        <p:sp>
          <p:nvSpPr>
            <p:cNvPr id="288" name="TextBox 2"/>
            <p:cNvSpPr txBox="1"/>
            <p:nvPr/>
          </p:nvSpPr>
          <p:spPr>
            <a:xfrm>
              <a:off x="0" y="0"/>
              <a:ext cx="3048715" cy="2682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날짜</a:t>
              </a:r>
            </a:p>
            <a:p>
              <a:pPr algn="ctr">
                <a:defRPr sz="11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 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2018.09.11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2018.09.12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2018.09.13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2018.09.14</a:t>
              </a:r>
            </a:p>
          </p:txBody>
        </p:sp>
        <p:sp>
          <p:nvSpPr>
            <p:cNvPr id="289" name="TextBox 24"/>
            <p:cNvSpPr txBox="1"/>
            <p:nvPr/>
          </p:nvSpPr>
          <p:spPr>
            <a:xfrm>
              <a:off x="2262863" y="0"/>
              <a:ext cx="3048715" cy="2733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구분</a:t>
              </a:r>
            </a:p>
            <a:p>
              <a:pPr algn="ctr">
                <a:defRPr sz="11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 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예치금충전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포인트</a:t>
              </a:r>
              <a:r>
                <a:t>충전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예치금환불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포인트환불</a:t>
              </a:r>
            </a:p>
          </p:txBody>
        </p:sp>
        <p:sp>
          <p:nvSpPr>
            <p:cNvPr id="290" name="TextBox 25"/>
            <p:cNvSpPr txBox="1"/>
            <p:nvPr/>
          </p:nvSpPr>
          <p:spPr>
            <a:xfrm>
              <a:off x="4260017" y="0"/>
              <a:ext cx="3048715" cy="2770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금액</a:t>
              </a:r>
            </a:p>
            <a:p>
              <a:pPr algn="ctr">
                <a:defRPr sz="9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 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39,000</a:t>
              </a:r>
              <a:r>
                <a:t>원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40</a:t>
              </a:r>
              <a:r>
                <a:t>,000</a:t>
              </a:r>
              <a:r>
                <a:t>원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41</a:t>
              </a:r>
              <a:r>
                <a:t>,000</a:t>
              </a:r>
              <a:r>
                <a:t>원</a:t>
              </a:r>
            </a:p>
            <a:p>
              <a:pPr algn="ctr">
                <a:defRPr sz="32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42</a:t>
              </a:r>
              <a:r>
                <a:t>,000</a:t>
              </a:r>
              <a:r>
                <a:t>원</a:t>
              </a:r>
            </a:p>
          </p:txBody>
        </p:sp>
      </p:grpSp>
      <p:sp>
        <p:nvSpPr>
          <p:cNvPr id="292" name="Rectangle 28"/>
          <p:cNvSpPr/>
          <p:nvPr/>
        </p:nvSpPr>
        <p:spPr>
          <a:xfrm>
            <a:off x="4559300" y="2788918"/>
            <a:ext cx="8107127" cy="4567959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29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Google Shape;224;p30"/>
          <p:cNvSpPr txBox="1"/>
          <p:nvPr/>
        </p:nvSpPr>
        <p:spPr>
          <a:xfrm>
            <a:off x="3450277" y="6526107"/>
            <a:ext cx="10447646" cy="76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CSS</a:t>
            </a:r>
            <a:r>
              <a:t>는 </a:t>
            </a:r>
            <a:r>
              <a:t>HTML</a:t>
            </a:r>
            <a:r>
              <a:t>의 </a:t>
            </a:r>
            <a:r>
              <a:rPr u="sng">
                <a:solidFill>
                  <a:srgbClr val="FF0000"/>
                </a:solidFill>
              </a:rPr>
              <a:t>색</a:t>
            </a:r>
            <a:r>
              <a:rPr u="sng">
                <a:solidFill>
                  <a:srgbClr val="FF0000"/>
                </a:solidFill>
              </a:rPr>
              <a:t>, </a:t>
            </a:r>
            <a:r>
              <a:rPr u="sng">
                <a:solidFill>
                  <a:srgbClr val="FF0000"/>
                </a:solidFill>
              </a:rPr>
              <a:t>크기</a:t>
            </a:r>
            <a:r>
              <a:rPr u="sng">
                <a:solidFill>
                  <a:srgbClr val="FF0000"/>
                </a:solidFill>
              </a:rPr>
              <a:t>, </a:t>
            </a:r>
            <a:r>
              <a:rPr u="sng">
                <a:solidFill>
                  <a:srgbClr val="FF0000"/>
                </a:solidFill>
              </a:rPr>
              <a:t>정렬 등</a:t>
            </a:r>
            <a:r>
              <a:t>을 변경하여 </a:t>
            </a:r>
            <a:r>
              <a:rPr u="sng">
                <a:solidFill>
                  <a:srgbClr val="FF0000"/>
                </a:solidFill>
              </a:rPr>
              <a:t>꾸며주는 언어</a:t>
            </a:r>
            <a:r>
              <a:t>입니다</a:t>
            </a:r>
            <a:r>
              <a:t>. </a:t>
            </a:r>
          </a:p>
        </p:txBody>
      </p:sp>
      <p:pic>
        <p:nvPicPr>
          <p:cNvPr id="298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1708" y="2514599"/>
            <a:ext cx="5724783" cy="3688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2" name="Google Shape;229;p31" descr="Google Shape;229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0822" y="2083931"/>
            <a:ext cx="6886556" cy="73775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303" name="Google Shape;230;p31"/>
          <p:cNvSpPr txBox="1"/>
          <p:nvPr/>
        </p:nvSpPr>
        <p:spPr>
          <a:xfrm>
            <a:off x="3450277" y="1195899"/>
            <a:ext cx="10447646" cy="85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HTML </a:t>
            </a:r>
            <a:r>
              <a:t>뼈대 </a:t>
            </a:r>
          </a:p>
        </p:txBody>
      </p:sp>
      <p:sp>
        <p:nvSpPr>
          <p:cNvPr id="30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8" name="Google Shape;230;p31"/>
          <p:cNvSpPr txBox="1"/>
          <p:nvPr/>
        </p:nvSpPr>
        <p:spPr>
          <a:xfrm>
            <a:off x="3450277" y="1195899"/>
            <a:ext cx="10447646" cy="82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HTML </a:t>
            </a:r>
            <a:r>
              <a:t>&amp; CSS</a:t>
            </a:r>
          </a:p>
        </p:txBody>
      </p:sp>
      <p:pic>
        <p:nvPicPr>
          <p:cNvPr id="309" name="Google Shape;235;p32" descr="Google Shape;23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9339" y="2071231"/>
            <a:ext cx="6909522" cy="73775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31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16" name="Group 1"/>
          <p:cNvGrpSpPr/>
          <p:nvPr/>
        </p:nvGrpSpPr>
        <p:grpSpPr>
          <a:xfrm>
            <a:off x="5651610" y="2305288"/>
            <a:ext cx="6044978" cy="6836869"/>
            <a:chOff x="0" y="0"/>
            <a:chExt cx="6044977" cy="6836868"/>
          </a:xfrm>
        </p:grpSpPr>
        <p:sp>
          <p:nvSpPr>
            <p:cNvPr id="314" name="Google Shape;243;p33"/>
            <p:cNvSpPr txBox="1"/>
            <p:nvPr/>
          </p:nvSpPr>
          <p:spPr>
            <a:xfrm>
              <a:off x="1603289" y="0"/>
              <a:ext cx="2404423" cy="803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800">
                  <a:solidFill>
                    <a:srgbClr val="FF0000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색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0000FF"/>
                  </a:solidFill>
                </a:rPr>
                <a:t>크기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9900FF"/>
                  </a:solidFill>
                </a:rPr>
                <a:t>정렬</a:t>
              </a:r>
            </a:p>
          </p:txBody>
        </p:sp>
        <p:sp>
          <p:nvSpPr>
            <p:cNvPr id="315" name="Google Shape;244;p33"/>
            <p:cNvSpPr txBox="1"/>
            <p:nvPr/>
          </p:nvSpPr>
          <p:spPr>
            <a:xfrm>
              <a:off x="0" y="876730"/>
              <a:ext cx="6044978" cy="5960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>
                <a:defRPr sz="2800">
                  <a:solidFill>
                    <a:srgbClr val="FF0000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color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: red;</a:t>
              </a:r>
            </a:p>
            <a:p>
              <a:pPr>
                <a:defRPr sz="2800">
                  <a:solidFill>
                    <a:srgbClr val="FF0000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color </a:t>
              </a:r>
              <a:r>
                <a:rPr>
                  <a:solidFill>
                    <a:srgbClr val="000000"/>
                  </a:solidFill>
                </a:rPr>
                <a:t>: #FF0000;</a:t>
              </a:r>
            </a:p>
            <a:p>
              <a:pPr>
                <a:defRPr sz="2800">
                  <a:solidFill>
                    <a:srgbClr val="FF0000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background-color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: rgb(255,0,0);</a:t>
              </a:r>
            </a:p>
            <a:p>
              <a:pPr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br/>
              <a:r>
                <a:rPr>
                  <a:solidFill>
                    <a:srgbClr val="0000FF"/>
                  </a:solidFill>
                </a:rPr>
                <a:t>font-size</a:t>
              </a:r>
              <a:r>
                <a:t> </a:t>
              </a:r>
              <a:r>
                <a:t>: 20px;</a:t>
              </a:r>
              <a:br/>
              <a:r>
                <a:rPr>
                  <a:solidFill>
                    <a:srgbClr val="0000FF"/>
                  </a:solidFill>
                </a:rPr>
                <a:t>font-weight</a:t>
              </a:r>
              <a:r>
                <a:t>: 300;</a:t>
              </a:r>
              <a:br/>
              <a:r>
                <a:rPr>
                  <a:solidFill>
                    <a:srgbClr val="0000FF"/>
                  </a:solidFill>
                </a:rPr>
                <a:t>text-align</a:t>
              </a:r>
              <a:r>
                <a:t>: center;</a:t>
              </a:r>
              <a:br/>
              <a:r>
                <a:rPr>
                  <a:solidFill>
                    <a:srgbClr val="0000FF"/>
                  </a:solidFill>
                </a:rPr>
                <a:t>font-family</a:t>
              </a:r>
              <a:r>
                <a:t> </a:t>
              </a:r>
              <a:r>
                <a:t>: arial;</a:t>
              </a:r>
              <a:br/>
              <a:br/>
              <a:r>
                <a:rPr>
                  <a:solidFill>
                    <a:srgbClr val="9900FF"/>
                  </a:solidFill>
                </a:rPr>
                <a:t>width</a:t>
              </a:r>
              <a:r>
                <a:t>: 300px;</a:t>
              </a:r>
              <a:br/>
              <a:r>
                <a:rPr>
                  <a:solidFill>
                    <a:srgbClr val="9900FF"/>
                  </a:solidFill>
                </a:rPr>
                <a:t>height</a:t>
              </a:r>
              <a:r>
                <a:t>: 300px;</a:t>
              </a:r>
              <a:br/>
              <a:r>
                <a:rPr>
                  <a:solidFill>
                    <a:srgbClr val="9900FF"/>
                  </a:solidFill>
                </a:rPr>
                <a:t>border</a:t>
              </a:r>
              <a:r>
                <a:t>: 1px solid black;</a:t>
              </a:r>
              <a:br/>
              <a:r>
                <a:rPr>
                  <a:solidFill>
                    <a:srgbClr val="9900FF"/>
                  </a:solidFill>
                </a:rPr>
                <a:t>border-radius</a:t>
              </a:r>
              <a:r>
                <a:t>: 5px;</a:t>
              </a:r>
            </a:p>
          </p:txBody>
        </p:sp>
      </p:grpSp>
      <p:sp>
        <p:nvSpPr>
          <p:cNvPr id="317" name="Google Shape;230;p31"/>
          <p:cNvSpPr txBox="1"/>
          <p:nvPr/>
        </p:nvSpPr>
        <p:spPr>
          <a:xfrm>
            <a:off x="3450277" y="1195899"/>
            <a:ext cx="10447646" cy="8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특성</a:t>
            </a:r>
            <a:r>
              <a:t>(</a:t>
            </a:r>
            <a:r>
              <a:t>property) - </a:t>
            </a:r>
            <a:r>
              <a:t>색</a:t>
            </a:r>
            <a:r>
              <a:t>, </a:t>
            </a:r>
            <a:r>
              <a:t>크기</a:t>
            </a:r>
            <a:r>
              <a:t>, </a:t>
            </a:r>
            <a:r>
              <a:t>정렬</a:t>
            </a:r>
          </a:p>
        </p:txBody>
      </p:sp>
      <p:sp>
        <p:nvSpPr>
          <p:cNvPr id="318" name="Rectangle 15"/>
          <p:cNvSpPr/>
          <p:nvPr/>
        </p:nvSpPr>
        <p:spPr>
          <a:xfrm>
            <a:off x="4787898" y="2305289"/>
            <a:ext cx="7772402" cy="6791688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Google Shape;230;p31"/>
          <p:cNvSpPr txBox="1"/>
          <p:nvPr/>
        </p:nvSpPr>
        <p:spPr>
          <a:xfrm>
            <a:off x="3450277" y="1194919"/>
            <a:ext cx="10447646" cy="8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CSS </a:t>
            </a:r>
            <a:r>
              <a:t>사용 방법 </a:t>
            </a:r>
            <a:r>
              <a:t>3</a:t>
            </a:r>
            <a:r>
              <a:t>가지</a:t>
            </a:r>
          </a:p>
        </p:txBody>
      </p:sp>
      <p:sp>
        <p:nvSpPr>
          <p:cNvPr id="324" name="Google Shape;289;p37"/>
          <p:cNvSpPr txBox="1"/>
          <p:nvPr/>
        </p:nvSpPr>
        <p:spPr>
          <a:xfrm>
            <a:off x="3450277" y="6689121"/>
            <a:ext cx="10447646" cy="857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Tip - </a:t>
            </a:r>
            <a:r>
              <a:t>주로 실무에서는 </a:t>
            </a:r>
            <a:r>
              <a:t>3</a:t>
            </a:r>
            <a:r>
              <a:t>번 방법을 사용합니다</a:t>
            </a:r>
            <a:r>
              <a:t>. </a:t>
            </a:r>
          </a:p>
        </p:txBody>
      </p:sp>
      <p:sp>
        <p:nvSpPr>
          <p:cNvPr id="325" name="TextBox 1"/>
          <p:cNvSpPr txBox="1"/>
          <p:nvPr/>
        </p:nvSpPr>
        <p:spPr>
          <a:xfrm>
            <a:off x="6662419" y="3047558"/>
            <a:ext cx="6537961" cy="237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200000"/>
              </a:lnSpc>
              <a:buSzPct val="100000"/>
              <a:buAutoNum type="arabicPeriod" startAt="1"/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</a:t>
            </a:r>
            <a:r>
              <a:rPr>
                <a:solidFill>
                  <a:srgbClr val="FF0000"/>
                </a:solidFill>
              </a:rPr>
              <a:t>h</a:t>
            </a:r>
            <a:r>
              <a:rPr>
                <a:solidFill>
                  <a:srgbClr val="FF0000"/>
                </a:solidFill>
              </a:rPr>
              <a:t>tml </a:t>
            </a:r>
            <a:r>
              <a:rPr>
                <a:solidFill>
                  <a:srgbClr val="FF0000"/>
                </a:solidFill>
              </a:rPr>
              <a:t>태그</a:t>
            </a:r>
            <a:r>
              <a:t>에 입력하기</a:t>
            </a:r>
          </a:p>
          <a:p>
            <a:pPr marL="342900" indent="-342900">
              <a:lnSpc>
                <a:spcPct val="200000"/>
              </a:lnSpc>
              <a:buSzPct val="100000"/>
              <a:buAutoNum type="arabicPeriod" startAt="1"/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</a:t>
            </a:r>
            <a:r>
              <a:rPr>
                <a:solidFill>
                  <a:srgbClr val="FF0000"/>
                </a:solidFill>
              </a:rPr>
              <a:t>sytle</a:t>
            </a:r>
            <a:r>
              <a:rPr>
                <a:solidFill>
                  <a:srgbClr val="FF0000"/>
                </a:solidFill>
              </a:rPr>
              <a:t> </a:t>
            </a:r>
            <a:r>
              <a:rPr>
                <a:solidFill>
                  <a:srgbClr val="FF0000"/>
                </a:solidFill>
              </a:rPr>
              <a:t>태그</a:t>
            </a:r>
            <a:r>
              <a:t>에 입력하기</a:t>
            </a:r>
          </a:p>
          <a:p>
            <a:pPr marL="342900" indent="-342900">
              <a:lnSpc>
                <a:spcPct val="200000"/>
              </a:lnSpc>
              <a:buSzPct val="100000"/>
              <a:buAutoNum type="arabicPeriod" startAt="1"/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</a:t>
            </a:r>
            <a:r>
              <a:rPr>
                <a:solidFill>
                  <a:srgbClr val="FF0000"/>
                </a:solidFill>
              </a:rPr>
              <a:t>css</a:t>
            </a:r>
            <a:r>
              <a:rPr>
                <a:solidFill>
                  <a:srgbClr val="FF0000"/>
                </a:solidFill>
              </a:rPr>
              <a:t> 파일</a:t>
            </a:r>
            <a:r>
              <a:t>만들어서 불러오기</a:t>
            </a:r>
          </a:p>
        </p:txBody>
      </p:sp>
      <p:sp>
        <p:nvSpPr>
          <p:cNvPr id="32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Google Shape;230;p31"/>
          <p:cNvSpPr txBox="1"/>
          <p:nvPr/>
        </p:nvSpPr>
        <p:spPr>
          <a:xfrm>
            <a:off x="3450277" y="1194919"/>
            <a:ext cx="10447646" cy="8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태그를 선택해서 꾸미는 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선택자</a:t>
            </a:r>
          </a:p>
        </p:txBody>
      </p:sp>
      <p:pic>
        <p:nvPicPr>
          <p:cNvPr id="331" name="Google Shape;297;p38" descr="Google Shape;297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73015" y="2567543"/>
            <a:ext cx="3924908" cy="52692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332" name="TextBox 13"/>
          <p:cNvSpPr txBox="1"/>
          <p:nvPr/>
        </p:nvSpPr>
        <p:spPr>
          <a:xfrm>
            <a:off x="3919220" y="2551501"/>
            <a:ext cx="6537960" cy="511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200000"/>
              </a:lnSpc>
              <a:buSzPct val="100000"/>
              <a:buAutoNum type="arabicPeriod" startAt="1"/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</a:t>
            </a:r>
            <a:r>
              <a:rPr>
                <a:solidFill>
                  <a:srgbClr val="FF0000"/>
                </a:solidFill>
              </a:rPr>
              <a:t>*</a:t>
            </a:r>
            <a:r>
              <a:rPr>
                <a:solidFill>
                  <a:srgbClr val="FF0000"/>
                </a:solidFill>
              </a:rPr>
              <a:t> </a:t>
            </a:r>
            <a:r>
              <a:t>선택자</a:t>
            </a:r>
          </a:p>
          <a:p>
            <a:pPr marL="342900" indent="-342900">
              <a:lnSpc>
                <a:spcPct val="200000"/>
              </a:lnSpc>
              <a:buSzPct val="100000"/>
              <a:buAutoNum type="arabicPeriod" startAt="1"/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</a:t>
            </a:r>
            <a:r>
              <a:rPr>
                <a:solidFill>
                  <a:srgbClr val="FF0000"/>
                </a:solidFill>
              </a:rPr>
              <a:t>tag</a:t>
            </a:r>
            <a:r>
              <a:rPr>
                <a:solidFill>
                  <a:srgbClr val="FF0000"/>
                </a:solidFill>
              </a:rPr>
              <a:t> </a:t>
            </a:r>
            <a:r>
              <a:t>선택자</a:t>
            </a:r>
          </a:p>
          <a:p>
            <a:pPr marL="342900" indent="-342900">
              <a:lnSpc>
                <a:spcPct val="200000"/>
              </a:lnSpc>
              <a:buSzPct val="100000"/>
              <a:buAutoNum type="arabicPeriod" startAt="1"/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</a:t>
            </a:r>
            <a:r>
              <a:rPr>
                <a:solidFill>
                  <a:srgbClr val="FF0000"/>
                </a:solidFill>
              </a:rPr>
              <a:t>class</a:t>
            </a:r>
            <a:r>
              <a:rPr>
                <a:solidFill>
                  <a:srgbClr val="FF0000"/>
                </a:solidFill>
              </a:rPr>
              <a:t> </a:t>
            </a:r>
            <a:r>
              <a:t>선택자</a:t>
            </a:r>
          </a:p>
          <a:p>
            <a:pPr marL="342900" indent="-342900">
              <a:lnSpc>
                <a:spcPct val="200000"/>
              </a:lnSpc>
              <a:buSzPct val="100000"/>
              <a:buAutoNum type="arabicPeriod" startAt="1"/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</a:t>
            </a:r>
            <a:r>
              <a:rPr>
                <a:solidFill>
                  <a:srgbClr val="FF0000"/>
                </a:solidFill>
              </a:rPr>
              <a:t>id</a:t>
            </a:r>
            <a:r>
              <a:t> </a:t>
            </a:r>
            <a:r>
              <a:t>선택자</a:t>
            </a:r>
          </a:p>
          <a:p>
            <a:pPr marL="342900" indent="-342900">
              <a:lnSpc>
                <a:spcPct val="200000"/>
              </a:lnSpc>
              <a:buSzPct val="100000"/>
              <a:buAutoNum type="arabicPeriod" startAt="1"/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</a:t>
            </a:r>
            <a:r>
              <a:rPr>
                <a:solidFill>
                  <a:srgbClr val="FF0000"/>
                </a:solidFill>
              </a:rPr>
              <a:t>inline-style</a:t>
            </a:r>
            <a:r>
              <a:t> </a:t>
            </a:r>
            <a:r>
              <a:t>선택자</a:t>
            </a:r>
          </a:p>
          <a:p>
            <a:pPr marL="342900" indent="-342900">
              <a:lnSpc>
                <a:spcPct val="200000"/>
              </a:lnSpc>
              <a:buSzPct val="100000"/>
              <a:buAutoNum type="arabicPeriod" startAt="1"/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</a:t>
            </a:r>
            <a:r>
              <a:rPr>
                <a:solidFill>
                  <a:srgbClr val="FF0000"/>
                </a:solidFill>
              </a:rPr>
              <a:t>!important</a:t>
            </a:r>
            <a:r>
              <a:t>  최우선 선택자</a:t>
            </a:r>
          </a:p>
        </p:txBody>
      </p:sp>
      <p:sp>
        <p:nvSpPr>
          <p:cNvPr id="33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30" descr="Picture 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9" name="Google Shape;303;p39"/>
          <p:cNvSpPr txBox="1"/>
          <p:nvPr/>
        </p:nvSpPr>
        <p:spPr>
          <a:xfrm>
            <a:off x="3356308" y="4685641"/>
            <a:ext cx="10447646" cy="138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CSS </a:t>
            </a:r>
            <a:r>
              <a:t>기본 실습</a:t>
            </a:r>
          </a:p>
        </p:txBody>
      </p:sp>
      <p:pic>
        <p:nvPicPr>
          <p:cNvPr id="340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Google Shape;92;p18"/>
          <p:cNvSpPr txBox="1"/>
          <p:nvPr/>
        </p:nvSpPr>
        <p:spPr>
          <a:xfrm>
            <a:off x="12666426" y="8981285"/>
            <a:ext cx="3950206" cy="921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- 01-</a:t>
            </a:r>
            <a:r>
              <a:t>style.html</a:t>
            </a:r>
          </a:p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	     01-style.css</a:t>
            </a:r>
          </a:p>
        </p:txBody>
      </p:sp>
      <p:sp>
        <p:nvSpPr>
          <p:cNvPr id="34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7" name="Google Shape;309;p40"/>
          <p:cNvSpPr txBox="1"/>
          <p:nvPr/>
        </p:nvSpPr>
        <p:spPr>
          <a:xfrm>
            <a:off x="3450254" y="5827936"/>
            <a:ext cx="10447645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HTML </a:t>
            </a:r>
            <a:r>
              <a:t>태그들은 모두 “박스 모델</a:t>
            </a:r>
            <a:r>
              <a:t>"</a:t>
            </a:r>
            <a:r>
              <a:t>로 이루어져 있다</a:t>
            </a:r>
          </a:p>
        </p:txBody>
      </p:sp>
      <p:pic>
        <p:nvPicPr>
          <p:cNvPr id="348" name="Google Shape;310;p40" descr="Google Shape;310;p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1327" y="2290548"/>
            <a:ext cx="5725546" cy="3581551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Google Shape;311;p40"/>
          <p:cNvSpPr txBox="1"/>
          <p:nvPr/>
        </p:nvSpPr>
        <p:spPr>
          <a:xfrm>
            <a:off x="5928786" y="6889205"/>
            <a:ext cx="5379357" cy="1745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margin</a:t>
            </a:r>
            <a:r>
              <a:rPr b="0"/>
              <a:t> </a:t>
            </a:r>
            <a:r>
              <a:rPr b="0"/>
              <a:t>- </a:t>
            </a:r>
            <a:r>
              <a:rPr b="0"/>
              <a:t>박스의 바깥 여백</a:t>
            </a:r>
          </a:p>
          <a:p>
            <a:pPr algn="ctr">
              <a:defRPr b="1"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border</a:t>
            </a:r>
            <a:r>
              <a:rPr b="0"/>
              <a:t> </a:t>
            </a:r>
            <a:r>
              <a:rPr b="0"/>
              <a:t>- </a:t>
            </a:r>
            <a:r>
              <a:rPr b="0"/>
              <a:t>박스의 기준이 되는 바깥 테두리</a:t>
            </a:r>
          </a:p>
          <a:p>
            <a:pPr algn="ctr">
              <a:defRPr b="1"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padding</a:t>
            </a:r>
            <a:r>
              <a:rPr b="0"/>
              <a:t> </a:t>
            </a:r>
            <a:r>
              <a:rPr b="0"/>
              <a:t>- </a:t>
            </a:r>
            <a:r>
              <a:rPr b="0"/>
              <a:t>박스의 안쪽 여백</a:t>
            </a:r>
          </a:p>
          <a:p>
            <a:pPr algn="ctr">
              <a:defRPr b="1"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contents</a:t>
            </a:r>
            <a:r>
              <a:rPr b="0"/>
              <a:t> </a:t>
            </a:r>
            <a:r>
              <a:rPr b="0"/>
              <a:t>- </a:t>
            </a:r>
            <a:r>
              <a:rPr b="0"/>
              <a:t>박스의 내용</a:t>
            </a:r>
          </a:p>
        </p:txBody>
      </p:sp>
      <p:sp>
        <p:nvSpPr>
          <p:cNvPr id="350" name="Google Shape;312;p40"/>
          <p:cNvSpPr txBox="1"/>
          <p:nvPr/>
        </p:nvSpPr>
        <p:spPr>
          <a:xfrm>
            <a:off x="3450254" y="1256187"/>
            <a:ext cx="10447645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박스모델</a:t>
            </a:r>
          </a:p>
        </p:txBody>
      </p:sp>
      <p:sp>
        <p:nvSpPr>
          <p:cNvPr id="351" name="Rectangle 15"/>
          <p:cNvSpPr/>
          <p:nvPr/>
        </p:nvSpPr>
        <p:spPr>
          <a:xfrm>
            <a:off x="5016500" y="6755283"/>
            <a:ext cx="7315200" cy="1917474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6" name="Google Shape;309;p40"/>
          <p:cNvSpPr txBox="1"/>
          <p:nvPr/>
        </p:nvSpPr>
        <p:spPr>
          <a:xfrm>
            <a:off x="3450254" y="5827936"/>
            <a:ext cx="10447645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HTML </a:t>
            </a:r>
            <a:r>
              <a:t>태그들은 모두 “박스 모델</a:t>
            </a:r>
            <a:r>
              <a:t>"</a:t>
            </a:r>
            <a:r>
              <a:t>로 이루어져 있다</a:t>
            </a:r>
          </a:p>
        </p:txBody>
      </p:sp>
      <p:pic>
        <p:nvPicPr>
          <p:cNvPr id="357" name="Google Shape;310;p40" descr="Google Shape;310;p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1327" y="2290548"/>
            <a:ext cx="5725546" cy="358155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Google Shape;312;p40"/>
          <p:cNvSpPr txBox="1"/>
          <p:nvPr/>
        </p:nvSpPr>
        <p:spPr>
          <a:xfrm>
            <a:off x="3450254" y="1256187"/>
            <a:ext cx="10447645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박스모델</a:t>
            </a:r>
          </a:p>
        </p:txBody>
      </p:sp>
      <p:pic>
        <p:nvPicPr>
          <p:cNvPr id="35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547" y="7533633"/>
            <a:ext cx="12497639" cy="114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12439" y="7560638"/>
            <a:ext cx="1066800" cy="109160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8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" name="Google Shape;61;p14"/>
          <p:cNvSpPr txBox="1"/>
          <p:nvPr/>
        </p:nvSpPr>
        <p:spPr>
          <a:xfrm>
            <a:off x="5919349" y="1050534"/>
            <a:ext cx="5509502" cy="639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HTML뼈대</a:t>
            </a:r>
          </a:p>
        </p:txBody>
      </p:sp>
      <p:pic>
        <p:nvPicPr>
          <p:cNvPr id="82" name="Google Shape;66;p15" descr="Google Shape;66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4600" y="1735857"/>
            <a:ext cx="7239000" cy="77551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4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5" name="Google Shape;312;p40"/>
          <p:cNvSpPr txBox="1"/>
          <p:nvPr/>
        </p:nvSpPr>
        <p:spPr>
          <a:xfrm>
            <a:off x="3450254" y="1256187"/>
            <a:ext cx="10447645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박스모델 화면 표시 방법 2가지</a:t>
            </a:r>
          </a:p>
        </p:txBody>
      </p:sp>
      <p:sp>
        <p:nvSpPr>
          <p:cNvPr id="366" name="Google Shape;319;p41"/>
          <p:cNvSpPr txBox="1"/>
          <p:nvPr/>
        </p:nvSpPr>
        <p:spPr>
          <a:xfrm>
            <a:off x="1888023" y="2237231"/>
            <a:ext cx="6186668" cy="1706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2200">
                <a:solidFill>
                  <a:schemeClr val="accent2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border-box</a:t>
            </a: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크기 중심이 바깥테두리</a:t>
            </a:r>
            <a:r>
              <a:t>(border)</a:t>
            </a: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여백 조정시 바깥테두리는 고정</a:t>
            </a:r>
            <a:r>
              <a:t>, </a:t>
            </a:r>
            <a:r>
              <a:t>내용이 작아짐</a:t>
            </a:r>
          </a:p>
        </p:txBody>
      </p:sp>
      <p:sp>
        <p:nvSpPr>
          <p:cNvPr id="367" name="Google Shape;320;p41"/>
          <p:cNvSpPr txBox="1"/>
          <p:nvPr/>
        </p:nvSpPr>
        <p:spPr>
          <a:xfrm>
            <a:off x="9419287" y="2237231"/>
            <a:ext cx="6186668" cy="1706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2200">
                <a:solidFill>
                  <a:schemeClr val="accent2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content-box</a:t>
            </a: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크기 중심이 내용</a:t>
            </a:r>
            <a:r>
              <a:t>(contents)</a:t>
            </a: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여백 조정시 내용은 고정</a:t>
            </a:r>
            <a:r>
              <a:t>, </a:t>
            </a:r>
            <a:r>
              <a:t>바깥테두리가 커짐</a:t>
            </a:r>
          </a:p>
        </p:txBody>
      </p:sp>
      <p:pic>
        <p:nvPicPr>
          <p:cNvPr id="368" name="Google Shape;321;p41" descr="Google Shape;321;p41"/>
          <p:cNvPicPr>
            <a:picLocks noChangeAspect="1"/>
          </p:cNvPicPr>
          <p:nvPr/>
        </p:nvPicPr>
        <p:blipFill>
          <a:blip r:embed="rId3">
            <a:extLst/>
          </a:blip>
          <a:srcRect l="0" t="0" r="52468" b="0"/>
          <a:stretch>
            <a:fillRect/>
          </a:stretch>
        </p:blipFill>
        <p:spPr>
          <a:xfrm>
            <a:off x="2425700" y="3981158"/>
            <a:ext cx="4969813" cy="325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Google Shape;322;p41" descr="Google Shape;322;p41"/>
          <p:cNvPicPr>
            <a:picLocks noChangeAspect="1"/>
          </p:cNvPicPr>
          <p:nvPr/>
        </p:nvPicPr>
        <p:blipFill>
          <a:blip r:embed="rId3">
            <a:extLst/>
          </a:blip>
          <a:srcRect l="46689" t="0" r="0" b="0"/>
          <a:stretch>
            <a:fillRect/>
          </a:stretch>
        </p:blipFill>
        <p:spPr>
          <a:xfrm>
            <a:off x="9969500" y="4108115"/>
            <a:ext cx="4728132" cy="2762099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Rectangle 21"/>
          <p:cNvSpPr/>
          <p:nvPr/>
        </p:nvSpPr>
        <p:spPr>
          <a:xfrm>
            <a:off x="1774606" y="2209800"/>
            <a:ext cx="6413503" cy="4819359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1" name="Rectangle 22"/>
          <p:cNvSpPr/>
          <p:nvPr/>
        </p:nvSpPr>
        <p:spPr>
          <a:xfrm>
            <a:off x="9305870" y="2209800"/>
            <a:ext cx="6413502" cy="4819359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2" name="Rectangle 1"/>
          <p:cNvSpPr txBox="1"/>
          <p:nvPr/>
        </p:nvSpPr>
        <p:spPr>
          <a:xfrm>
            <a:off x="2580005" y="7482595"/>
            <a:ext cx="12188143" cy="102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Tip </a:t>
            </a:r>
          </a:p>
          <a:p>
            <a:pPr algn="ctr">
              <a:defRPr sz="20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  <a:p>
            <a:pPr algn="ctr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실무에서는 </a:t>
            </a:r>
            <a:r>
              <a:rPr b="1">
                <a:solidFill>
                  <a:schemeClr val="accent2"/>
                </a:solidFill>
              </a:rPr>
              <a:t>디자이너에게 받은 화면의 크기</a:t>
            </a:r>
            <a:r>
              <a:t>와 일치시켜야 하기 때문에 </a:t>
            </a:r>
            <a:r>
              <a:rPr b="1">
                <a:solidFill>
                  <a:schemeClr val="accent2"/>
                </a:solidFill>
              </a:rPr>
              <a:t>border-box</a:t>
            </a:r>
            <a:r>
              <a:t>를 사용</a:t>
            </a:r>
          </a:p>
        </p:txBody>
      </p:sp>
      <p:sp>
        <p:nvSpPr>
          <p:cNvPr id="37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7" name="Google Shape;361;p45"/>
          <p:cNvSpPr txBox="1"/>
          <p:nvPr/>
        </p:nvSpPr>
        <p:spPr>
          <a:xfrm>
            <a:off x="4444571" y="823594"/>
            <a:ext cx="10447645" cy="1659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 sz="5000"/>
              <a:t>Flex</a:t>
            </a:r>
            <a:r>
              <a:t> </a:t>
            </a:r>
          </a:p>
          <a:p>
            <a:pPr algn="ctr">
              <a:defRPr b="1"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 b="0"/>
              <a:t>(여러 태그를 한 줄로 묶고 </a:t>
            </a:r>
            <a:r>
              <a:rPr b="0">
                <a:solidFill>
                  <a:schemeClr val="accent2"/>
                </a:solidFill>
              </a:rPr>
              <a:t>정렬</a:t>
            </a:r>
            <a:r>
              <a:rPr b="0"/>
              <a:t>하는 기능 )</a:t>
            </a:r>
          </a:p>
        </p:txBody>
      </p:sp>
      <p:sp>
        <p:nvSpPr>
          <p:cNvPr id="37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379" name="모서리가 둥근 직사각형"/>
          <p:cNvSpPr/>
          <p:nvPr/>
        </p:nvSpPr>
        <p:spPr>
          <a:xfrm>
            <a:off x="8740206" y="3882551"/>
            <a:ext cx="1726923" cy="4184490"/>
          </a:xfrm>
          <a:prstGeom prst="roundRect">
            <a:avLst>
              <a:gd name="adj" fmla="val 11192"/>
            </a:avLst>
          </a:prstGeom>
          <a:solidFill>
            <a:srgbClr val="DCE6F2"/>
          </a:solidFill>
          <a:ln w="3175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0" name="div"/>
          <p:cNvSpPr/>
          <p:nvPr/>
        </p:nvSpPr>
        <p:spPr>
          <a:xfrm>
            <a:off x="9082967" y="4190794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381" name="div…"/>
          <p:cNvSpPr txBox="1"/>
          <p:nvPr/>
        </p:nvSpPr>
        <p:spPr>
          <a:xfrm>
            <a:off x="10324465" y="3479089"/>
            <a:ext cx="2493329" cy="112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defRPr sz="50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  div </a:t>
            </a:r>
          </a:p>
          <a:p>
            <a:pPr>
              <a:defRPr sz="50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 sz="2000"/>
              <a:t>    (wrapper, container) </a:t>
            </a:r>
          </a:p>
        </p:txBody>
      </p:sp>
      <p:sp>
        <p:nvSpPr>
          <p:cNvPr id="382" name="div"/>
          <p:cNvSpPr/>
          <p:nvPr/>
        </p:nvSpPr>
        <p:spPr>
          <a:xfrm>
            <a:off x="9082967" y="2654272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383" name="div"/>
          <p:cNvSpPr/>
          <p:nvPr/>
        </p:nvSpPr>
        <p:spPr>
          <a:xfrm>
            <a:off x="9082967" y="5454096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384" name="div"/>
          <p:cNvSpPr/>
          <p:nvPr/>
        </p:nvSpPr>
        <p:spPr>
          <a:xfrm>
            <a:off x="9082967" y="6717398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385" name="div"/>
          <p:cNvSpPr/>
          <p:nvPr/>
        </p:nvSpPr>
        <p:spPr>
          <a:xfrm>
            <a:off x="9082967" y="8253920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모서리가 둥근 직사각형"/>
          <p:cNvSpPr/>
          <p:nvPr/>
        </p:nvSpPr>
        <p:spPr>
          <a:xfrm>
            <a:off x="6982873" y="5987064"/>
            <a:ext cx="1012439" cy="2453230"/>
          </a:xfrm>
          <a:prstGeom prst="roundRect">
            <a:avLst>
              <a:gd name="adj" fmla="val 11192"/>
            </a:avLst>
          </a:prstGeom>
          <a:solidFill>
            <a:srgbClr val="DCE6F2"/>
          </a:solidFill>
          <a:ln w="3175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8" name="Straight Arrow Connector 4"/>
          <p:cNvSpPr/>
          <p:nvPr/>
        </p:nvSpPr>
        <p:spPr>
          <a:xfrm flipV="1">
            <a:off x="7468855" y="5772339"/>
            <a:ext cx="1" cy="3337663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모서리가 둥근 직사각형"/>
          <p:cNvSpPr/>
          <p:nvPr/>
        </p:nvSpPr>
        <p:spPr>
          <a:xfrm rot="5400000">
            <a:off x="6979092" y="2644635"/>
            <a:ext cx="1012439" cy="2453230"/>
          </a:xfrm>
          <a:prstGeom prst="roundRect">
            <a:avLst>
              <a:gd name="adj" fmla="val 11192"/>
            </a:avLst>
          </a:prstGeom>
          <a:solidFill>
            <a:schemeClr val="accent3">
              <a:lumOff val="22941"/>
            </a:schemeClr>
          </a:solidFill>
          <a:ln w="25400">
            <a:solidFill>
              <a:schemeClr val="accent3">
                <a:satOff val="-6373"/>
                <a:lumOff val="-10823"/>
              </a:schemeClr>
            </a:solidFill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</p:txBody>
      </p:sp>
      <p:sp>
        <p:nvSpPr>
          <p:cNvPr id="390" name="Straight Arrow Connector 4"/>
          <p:cNvSpPr/>
          <p:nvPr/>
        </p:nvSpPr>
        <p:spPr>
          <a:xfrm flipH="1" flipV="1">
            <a:off x="6134338" y="3871249"/>
            <a:ext cx="3069588" cy="1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모서리가 둥근 직사각형"/>
          <p:cNvSpPr/>
          <p:nvPr/>
        </p:nvSpPr>
        <p:spPr>
          <a:xfrm>
            <a:off x="919417" y="2924782"/>
            <a:ext cx="1726924" cy="4184490"/>
          </a:xfrm>
          <a:prstGeom prst="roundRect">
            <a:avLst>
              <a:gd name="adj" fmla="val 11192"/>
            </a:avLst>
          </a:prstGeom>
          <a:solidFill>
            <a:srgbClr val="DCE6F2"/>
          </a:solidFill>
          <a:ln w="3175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395" name="div"/>
          <p:cNvSpPr/>
          <p:nvPr/>
        </p:nvSpPr>
        <p:spPr>
          <a:xfrm>
            <a:off x="1262179" y="3233025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396" name="div…"/>
          <p:cNvSpPr txBox="1"/>
          <p:nvPr/>
        </p:nvSpPr>
        <p:spPr>
          <a:xfrm>
            <a:off x="2503677" y="2521320"/>
            <a:ext cx="2493329" cy="112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defRPr sz="50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  div </a:t>
            </a:r>
          </a:p>
          <a:p>
            <a:pPr>
              <a:defRPr sz="50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 sz="2000"/>
              <a:t>    (wrapper, container) </a:t>
            </a:r>
          </a:p>
        </p:txBody>
      </p:sp>
      <p:sp>
        <p:nvSpPr>
          <p:cNvPr id="397" name="div"/>
          <p:cNvSpPr/>
          <p:nvPr/>
        </p:nvSpPr>
        <p:spPr>
          <a:xfrm>
            <a:off x="1262179" y="1499436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398" name="div"/>
          <p:cNvSpPr/>
          <p:nvPr/>
        </p:nvSpPr>
        <p:spPr>
          <a:xfrm>
            <a:off x="1262179" y="4496327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399" name="div"/>
          <p:cNvSpPr/>
          <p:nvPr/>
        </p:nvSpPr>
        <p:spPr>
          <a:xfrm>
            <a:off x="1262179" y="5759629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00" name="div"/>
          <p:cNvSpPr/>
          <p:nvPr/>
        </p:nvSpPr>
        <p:spPr>
          <a:xfrm>
            <a:off x="1262179" y="7489073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01" name="선"/>
          <p:cNvSpPr/>
          <p:nvPr/>
        </p:nvSpPr>
        <p:spPr>
          <a:xfrm flipV="1">
            <a:off x="5255547" y="3960352"/>
            <a:ext cx="736216" cy="105273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2" name="선"/>
          <p:cNvSpPr/>
          <p:nvPr/>
        </p:nvSpPr>
        <p:spPr>
          <a:xfrm>
            <a:off x="5244666" y="4999211"/>
            <a:ext cx="757977" cy="105355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3" name="화살표"/>
          <p:cNvSpPr/>
          <p:nvPr/>
        </p:nvSpPr>
        <p:spPr>
          <a:xfrm>
            <a:off x="3332335" y="4382027"/>
            <a:ext cx="1643578" cy="1270001"/>
          </a:xfrm>
          <a:prstGeom prst="rightArrow">
            <a:avLst>
              <a:gd name="adj1" fmla="val 32000"/>
              <a:gd name="adj2" fmla="val 4296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04" name="div"/>
          <p:cNvSpPr/>
          <p:nvPr/>
        </p:nvSpPr>
        <p:spPr>
          <a:xfrm>
            <a:off x="7183823" y="6167776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05" name="div"/>
          <p:cNvSpPr/>
          <p:nvPr/>
        </p:nvSpPr>
        <p:spPr>
          <a:xfrm>
            <a:off x="7183823" y="6908409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06" name="div"/>
          <p:cNvSpPr/>
          <p:nvPr/>
        </p:nvSpPr>
        <p:spPr>
          <a:xfrm>
            <a:off x="7183823" y="7649042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07" name="div"/>
          <p:cNvSpPr/>
          <p:nvPr/>
        </p:nvSpPr>
        <p:spPr>
          <a:xfrm>
            <a:off x="7920675" y="3565980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08" name="div"/>
          <p:cNvSpPr/>
          <p:nvPr/>
        </p:nvSpPr>
        <p:spPr>
          <a:xfrm>
            <a:off x="7180043" y="3565980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09" name="div"/>
          <p:cNvSpPr/>
          <p:nvPr/>
        </p:nvSpPr>
        <p:spPr>
          <a:xfrm>
            <a:off x="6439410" y="3565980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10" name="Google Shape;361;p45"/>
          <p:cNvSpPr txBox="1"/>
          <p:nvPr/>
        </p:nvSpPr>
        <p:spPr>
          <a:xfrm>
            <a:off x="4287103" y="7203770"/>
            <a:ext cx="3308623" cy="100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flex-direction: </a:t>
            </a:r>
          </a:p>
          <a:p>
            <a:pPr algn="ctr">
              <a:defRPr sz="22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column</a:t>
            </a:r>
          </a:p>
        </p:txBody>
      </p:sp>
      <p:sp>
        <p:nvSpPr>
          <p:cNvPr id="411" name="Google Shape;361;p45"/>
          <p:cNvSpPr txBox="1"/>
          <p:nvPr/>
        </p:nvSpPr>
        <p:spPr>
          <a:xfrm>
            <a:off x="5676564" y="2405610"/>
            <a:ext cx="3737923" cy="100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flex-direction: </a:t>
            </a: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>
                <a:solidFill>
                  <a:srgbClr val="FF0000"/>
                </a:solidFill>
              </a:rPr>
              <a:t>row</a:t>
            </a:r>
          </a:p>
        </p:txBody>
      </p:sp>
      <p:sp>
        <p:nvSpPr>
          <p:cNvPr id="412" name="Google Shape;361;p45"/>
          <p:cNvSpPr txBox="1"/>
          <p:nvPr/>
        </p:nvSpPr>
        <p:spPr>
          <a:xfrm>
            <a:off x="4444571" y="823594"/>
            <a:ext cx="10447645" cy="1659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 sz="5000"/>
              <a:t>Flex</a:t>
            </a:r>
            <a:r>
              <a:t> </a:t>
            </a:r>
          </a:p>
          <a:p>
            <a:pPr algn="ctr">
              <a:defRPr b="1"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 b="0"/>
              <a:t>(여러 태그를 한 줄로 묶고 </a:t>
            </a:r>
            <a:r>
              <a:rPr b="0">
                <a:solidFill>
                  <a:schemeClr val="accent2"/>
                </a:solidFill>
              </a:rPr>
              <a:t>정렬</a:t>
            </a:r>
            <a:r>
              <a:rPr b="0"/>
              <a:t>하는 기능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모서리가 둥근 직사각형"/>
          <p:cNvSpPr/>
          <p:nvPr/>
        </p:nvSpPr>
        <p:spPr>
          <a:xfrm rot="5400000">
            <a:off x="10075260" y="2089996"/>
            <a:ext cx="2532723" cy="3309514"/>
          </a:xfrm>
          <a:prstGeom prst="roundRect">
            <a:avLst>
              <a:gd name="adj" fmla="val 4619"/>
            </a:avLst>
          </a:prstGeom>
          <a:solidFill>
            <a:schemeClr val="accent3">
              <a:lumOff val="22941"/>
            </a:schemeClr>
          </a:solidFill>
          <a:ln w="3175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5" name="Straight Arrow Connector 4"/>
          <p:cNvSpPr/>
          <p:nvPr/>
        </p:nvSpPr>
        <p:spPr>
          <a:xfrm flipH="1" flipV="1">
            <a:off x="9519436" y="2957474"/>
            <a:ext cx="3845744" cy="1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6" name="모서리가 둥근 직사각형"/>
          <p:cNvSpPr/>
          <p:nvPr/>
        </p:nvSpPr>
        <p:spPr>
          <a:xfrm>
            <a:off x="6982873" y="5987064"/>
            <a:ext cx="1012439" cy="2453230"/>
          </a:xfrm>
          <a:prstGeom prst="roundRect">
            <a:avLst>
              <a:gd name="adj" fmla="val 11192"/>
            </a:avLst>
          </a:prstGeom>
          <a:solidFill>
            <a:srgbClr val="DCE6F2"/>
          </a:solidFill>
          <a:ln w="3175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7" name="Straight Arrow Connector 4"/>
          <p:cNvSpPr/>
          <p:nvPr/>
        </p:nvSpPr>
        <p:spPr>
          <a:xfrm flipV="1">
            <a:off x="7468855" y="5772339"/>
            <a:ext cx="1" cy="3337663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8" name="모서리가 둥근 직사각형"/>
          <p:cNvSpPr/>
          <p:nvPr/>
        </p:nvSpPr>
        <p:spPr>
          <a:xfrm rot="5400000">
            <a:off x="6979092" y="2644635"/>
            <a:ext cx="1012439" cy="2453230"/>
          </a:xfrm>
          <a:prstGeom prst="roundRect">
            <a:avLst>
              <a:gd name="adj" fmla="val 11192"/>
            </a:avLst>
          </a:prstGeom>
          <a:solidFill>
            <a:schemeClr val="accent3">
              <a:lumOff val="22941"/>
            </a:schemeClr>
          </a:solidFill>
          <a:ln w="25400">
            <a:solidFill>
              <a:schemeClr val="accent3">
                <a:satOff val="-6373"/>
                <a:lumOff val="-10823"/>
              </a:schemeClr>
            </a:solidFill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</p:txBody>
      </p:sp>
      <p:sp>
        <p:nvSpPr>
          <p:cNvPr id="419" name="Straight Arrow Connector 4"/>
          <p:cNvSpPr/>
          <p:nvPr/>
        </p:nvSpPr>
        <p:spPr>
          <a:xfrm flipH="1" flipV="1">
            <a:off x="6134338" y="3871249"/>
            <a:ext cx="3069588" cy="1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20" name="모서리가 둥근 직사각형"/>
          <p:cNvSpPr/>
          <p:nvPr/>
        </p:nvSpPr>
        <p:spPr>
          <a:xfrm>
            <a:off x="919417" y="2924782"/>
            <a:ext cx="1726924" cy="4184490"/>
          </a:xfrm>
          <a:prstGeom prst="roundRect">
            <a:avLst>
              <a:gd name="adj" fmla="val 11192"/>
            </a:avLst>
          </a:prstGeom>
          <a:solidFill>
            <a:srgbClr val="DCE6F2"/>
          </a:solidFill>
          <a:ln w="3175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424" name="div"/>
          <p:cNvSpPr/>
          <p:nvPr/>
        </p:nvSpPr>
        <p:spPr>
          <a:xfrm>
            <a:off x="1262179" y="3233025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25" name="div…"/>
          <p:cNvSpPr txBox="1"/>
          <p:nvPr/>
        </p:nvSpPr>
        <p:spPr>
          <a:xfrm>
            <a:off x="2503677" y="2521320"/>
            <a:ext cx="2493329" cy="112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defRPr sz="50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  div </a:t>
            </a:r>
          </a:p>
          <a:p>
            <a:pPr>
              <a:defRPr sz="50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 sz="2000"/>
              <a:t>    (wrapper, container) </a:t>
            </a:r>
          </a:p>
        </p:txBody>
      </p:sp>
      <p:sp>
        <p:nvSpPr>
          <p:cNvPr id="426" name="div"/>
          <p:cNvSpPr/>
          <p:nvPr/>
        </p:nvSpPr>
        <p:spPr>
          <a:xfrm>
            <a:off x="1262179" y="1499436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27" name="div"/>
          <p:cNvSpPr/>
          <p:nvPr/>
        </p:nvSpPr>
        <p:spPr>
          <a:xfrm>
            <a:off x="1262179" y="4496327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28" name="div"/>
          <p:cNvSpPr/>
          <p:nvPr/>
        </p:nvSpPr>
        <p:spPr>
          <a:xfrm>
            <a:off x="1262179" y="5759629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29" name="div"/>
          <p:cNvSpPr/>
          <p:nvPr/>
        </p:nvSpPr>
        <p:spPr>
          <a:xfrm>
            <a:off x="1262179" y="7489073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30" name="선"/>
          <p:cNvSpPr/>
          <p:nvPr/>
        </p:nvSpPr>
        <p:spPr>
          <a:xfrm flipV="1">
            <a:off x="5255547" y="3960352"/>
            <a:ext cx="736216" cy="105273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1" name="선"/>
          <p:cNvSpPr/>
          <p:nvPr/>
        </p:nvSpPr>
        <p:spPr>
          <a:xfrm>
            <a:off x="5244666" y="4999211"/>
            <a:ext cx="757977" cy="105355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2" name="화살표"/>
          <p:cNvSpPr/>
          <p:nvPr/>
        </p:nvSpPr>
        <p:spPr>
          <a:xfrm>
            <a:off x="3332335" y="4382027"/>
            <a:ext cx="1643578" cy="1270001"/>
          </a:xfrm>
          <a:prstGeom prst="rightArrow">
            <a:avLst>
              <a:gd name="adj1" fmla="val 32000"/>
              <a:gd name="adj2" fmla="val 4296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33" name="div"/>
          <p:cNvSpPr/>
          <p:nvPr/>
        </p:nvSpPr>
        <p:spPr>
          <a:xfrm>
            <a:off x="7183823" y="6167776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34" name="div"/>
          <p:cNvSpPr/>
          <p:nvPr/>
        </p:nvSpPr>
        <p:spPr>
          <a:xfrm>
            <a:off x="7183823" y="6908409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35" name="div"/>
          <p:cNvSpPr/>
          <p:nvPr/>
        </p:nvSpPr>
        <p:spPr>
          <a:xfrm>
            <a:off x="7183823" y="7649042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36" name="div"/>
          <p:cNvSpPr/>
          <p:nvPr/>
        </p:nvSpPr>
        <p:spPr>
          <a:xfrm>
            <a:off x="7920675" y="3565980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37" name="div"/>
          <p:cNvSpPr/>
          <p:nvPr/>
        </p:nvSpPr>
        <p:spPr>
          <a:xfrm>
            <a:off x="7180043" y="3565980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38" name="div"/>
          <p:cNvSpPr/>
          <p:nvPr/>
        </p:nvSpPr>
        <p:spPr>
          <a:xfrm>
            <a:off x="6439410" y="3565980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39" name="Google Shape;361;p45"/>
          <p:cNvSpPr txBox="1"/>
          <p:nvPr/>
        </p:nvSpPr>
        <p:spPr>
          <a:xfrm>
            <a:off x="4287103" y="7203770"/>
            <a:ext cx="3308623" cy="100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flex-direction: </a:t>
            </a:r>
          </a:p>
          <a:p>
            <a:pPr algn="ctr">
              <a:defRPr sz="22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column</a:t>
            </a:r>
          </a:p>
        </p:txBody>
      </p:sp>
      <p:sp>
        <p:nvSpPr>
          <p:cNvPr id="440" name="Google Shape;361;p45"/>
          <p:cNvSpPr txBox="1"/>
          <p:nvPr/>
        </p:nvSpPr>
        <p:spPr>
          <a:xfrm>
            <a:off x="5676564" y="2405610"/>
            <a:ext cx="3737923" cy="100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flex-direction: </a:t>
            </a: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>
                <a:solidFill>
                  <a:srgbClr val="FF0000"/>
                </a:solidFill>
              </a:rPr>
              <a:t>row</a:t>
            </a:r>
          </a:p>
        </p:txBody>
      </p:sp>
      <p:sp>
        <p:nvSpPr>
          <p:cNvPr id="441" name="div"/>
          <p:cNvSpPr/>
          <p:nvPr/>
        </p:nvSpPr>
        <p:spPr>
          <a:xfrm>
            <a:off x="12158904" y="2652205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42" name="div"/>
          <p:cNvSpPr/>
          <p:nvPr/>
        </p:nvSpPr>
        <p:spPr>
          <a:xfrm>
            <a:off x="11036351" y="2652205"/>
            <a:ext cx="610540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43" name="div"/>
          <p:cNvSpPr/>
          <p:nvPr/>
        </p:nvSpPr>
        <p:spPr>
          <a:xfrm>
            <a:off x="9913800" y="2652205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44" name="모서리가 둥근 직사각형"/>
          <p:cNvSpPr/>
          <p:nvPr/>
        </p:nvSpPr>
        <p:spPr>
          <a:xfrm rot="5400000">
            <a:off x="13859505" y="2089996"/>
            <a:ext cx="2532723" cy="3309514"/>
          </a:xfrm>
          <a:prstGeom prst="roundRect">
            <a:avLst>
              <a:gd name="adj" fmla="val 4619"/>
            </a:avLst>
          </a:prstGeom>
          <a:solidFill>
            <a:schemeClr val="accent3">
              <a:lumOff val="22941"/>
            </a:schemeClr>
          </a:solidFill>
          <a:ln w="3175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5" name="Straight Arrow Connector 4"/>
          <p:cNvSpPr/>
          <p:nvPr/>
        </p:nvSpPr>
        <p:spPr>
          <a:xfrm flipV="1">
            <a:off x="15125866" y="2281907"/>
            <a:ext cx="1" cy="3213610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6" name="div"/>
          <p:cNvSpPr/>
          <p:nvPr/>
        </p:nvSpPr>
        <p:spPr>
          <a:xfrm>
            <a:off x="15943149" y="3439484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47" name="div"/>
          <p:cNvSpPr/>
          <p:nvPr/>
        </p:nvSpPr>
        <p:spPr>
          <a:xfrm>
            <a:off x="14820596" y="3439484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48" name="div"/>
          <p:cNvSpPr/>
          <p:nvPr/>
        </p:nvSpPr>
        <p:spPr>
          <a:xfrm>
            <a:off x="13698044" y="3439484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49" name="Google Shape;361;p45"/>
          <p:cNvSpPr txBox="1"/>
          <p:nvPr/>
        </p:nvSpPr>
        <p:spPr>
          <a:xfrm>
            <a:off x="9472659" y="1510217"/>
            <a:ext cx="3737924" cy="101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justify-content: </a:t>
            </a: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>
                <a:solidFill>
                  <a:srgbClr val="FF0000"/>
                </a:solidFill>
              </a:rPr>
              <a:t>양쪽정렬</a:t>
            </a:r>
          </a:p>
        </p:txBody>
      </p:sp>
      <p:sp>
        <p:nvSpPr>
          <p:cNvPr id="450" name="Google Shape;361;p45"/>
          <p:cNvSpPr txBox="1"/>
          <p:nvPr/>
        </p:nvSpPr>
        <p:spPr>
          <a:xfrm>
            <a:off x="13268755" y="1363028"/>
            <a:ext cx="3737924" cy="101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align-items: </a:t>
            </a:r>
          </a:p>
          <a:p>
            <a:pPr algn="ctr">
              <a:defRPr sz="22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가운데정렬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모서리가 둥근 직사각형"/>
          <p:cNvSpPr/>
          <p:nvPr/>
        </p:nvSpPr>
        <p:spPr>
          <a:xfrm rot="5400000">
            <a:off x="10075260" y="2089996"/>
            <a:ext cx="2532723" cy="3309514"/>
          </a:xfrm>
          <a:prstGeom prst="roundRect">
            <a:avLst>
              <a:gd name="adj" fmla="val 4619"/>
            </a:avLst>
          </a:prstGeom>
          <a:solidFill>
            <a:schemeClr val="accent3">
              <a:lumOff val="22941"/>
            </a:schemeClr>
          </a:solidFill>
          <a:ln w="3175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3" name="Straight Arrow Connector 4"/>
          <p:cNvSpPr/>
          <p:nvPr/>
        </p:nvSpPr>
        <p:spPr>
          <a:xfrm flipH="1" flipV="1">
            <a:off x="9519436" y="2957474"/>
            <a:ext cx="3845744" cy="1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4" name="모서리가 둥근 직사각형"/>
          <p:cNvSpPr/>
          <p:nvPr/>
        </p:nvSpPr>
        <p:spPr>
          <a:xfrm>
            <a:off x="6982873" y="5987064"/>
            <a:ext cx="1012439" cy="2453230"/>
          </a:xfrm>
          <a:prstGeom prst="roundRect">
            <a:avLst>
              <a:gd name="adj" fmla="val 11192"/>
            </a:avLst>
          </a:prstGeom>
          <a:solidFill>
            <a:srgbClr val="DCE6F2"/>
          </a:solidFill>
          <a:ln w="3175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5" name="Straight Arrow Connector 4"/>
          <p:cNvSpPr/>
          <p:nvPr/>
        </p:nvSpPr>
        <p:spPr>
          <a:xfrm flipV="1">
            <a:off x="7468855" y="5772339"/>
            <a:ext cx="1" cy="3337663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6" name="모서리가 둥근 직사각형"/>
          <p:cNvSpPr/>
          <p:nvPr/>
        </p:nvSpPr>
        <p:spPr>
          <a:xfrm rot="5400000">
            <a:off x="6979092" y="2644635"/>
            <a:ext cx="1012439" cy="2453230"/>
          </a:xfrm>
          <a:prstGeom prst="roundRect">
            <a:avLst>
              <a:gd name="adj" fmla="val 11192"/>
            </a:avLst>
          </a:prstGeom>
          <a:solidFill>
            <a:schemeClr val="accent3">
              <a:lumOff val="22941"/>
            </a:schemeClr>
          </a:solidFill>
          <a:ln w="25400">
            <a:solidFill>
              <a:schemeClr val="accent3">
                <a:satOff val="-6373"/>
                <a:lumOff val="-10823"/>
              </a:schemeClr>
            </a:solidFill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</p:txBody>
      </p:sp>
      <p:sp>
        <p:nvSpPr>
          <p:cNvPr id="457" name="Straight Arrow Connector 4"/>
          <p:cNvSpPr/>
          <p:nvPr/>
        </p:nvSpPr>
        <p:spPr>
          <a:xfrm flipH="1" flipV="1">
            <a:off x="6134338" y="3871249"/>
            <a:ext cx="3069588" cy="1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8" name="모서리가 둥근 직사각형"/>
          <p:cNvSpPr/>
          <p:nvPr/>
        </p:nvSpPr>
        <p:spPr>
          <a:xfrm>
            <a:off x="919417" y="2924782"/>
            <a:ext cx="1726924" cy="4184490"/>
          </a:xfrm>
          <a:prstGeom prst="roundRect">
            <a:avLst>
              <a:gd name="adj" fmla="val 11192"/>
            </a:avLst>
          </a:prstGeom>
          <a:solidFill>
            <a:srgbClr val="DCE6F2"/>
          </a:solidFill>
          <a:ln w="3175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462" name="div"/>
          <p:cNvSpPr/>
          <p:nvPr/>
        </p:nvSpPr>
        <p:spPr>
          <a:xfrm>
            <a:off x="1262179" y="3233025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63" name="div…"/>
          <p:cNvSpPr txBox="1"/>
          <p:nvPr/>
        </p:nvSpPr>
        <p:spPr>
          <a:xfrm>
            <a:off x="2503677" y="2521320"/>
            <a:ext cx="2493329" cy="112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>
              <a:defRPr sz="50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  div </a:t>
            </a:r>
          </a:p>
          <a:p>
            <a:pPr>
              <a:defRPr sz="50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 sz="2000"/>
              <a:t>    (wrapper, container) </a:t>
            </a:r>
          </a:p>
        </p:txBody>
      </p:sp>
      <p:sp>
        <p:nvSpPr>
          <p:cNvPr id="464" name="div"/>
          <p:cNvSpPr/>
          <p:nvPr/>
        </p:nvSpPr>
        <p:spPr>
          <a:xfrm>
            <a:off x="1262179" y="1499436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65" name="div"/>
          <p:cNvSpPr/>
          <p:nvPr/>
        </p:nvSpPr>
        <p:spPr>
          <a:xfrm>
            <a:off x="1262179" y="4496327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66" name="div"/>
          <p:cNvSpPr/>
          <p:nvPr/>
        </p:nvSpPr>
        <p:spPr>
          <a:xfrm>
            <a:off x="1262179" y="5759629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67" name="div"/>
          <p:cNvSpPr/>
          <p:nvPr/>
        </p:nvSpPr>
        <p:spPr>
          <a:xfrm>
            <a:off x="1262179" y="7489073"/>
            <a:ext cx="1041400" cy="1041400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68" name="선"/>
          <p:cNvSpPr/>
          <p:nvPr/>
        </p:nvSpPr>
        <p:spPr>
          <a:xfrm flipV="1">
            <a:off x="5255547" y="3960352"/>
            <a:ext cx="736216" cy="105273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9" name="선"/>
          <p:cNvSpPr/>
          <p:nvPr/>
        </p:nvSpPr>
        <p:spPr>
          <a:xfrm>
            <a:off x="5244666" y="4999211"/>
            <a:ext cx="757977" cy="105355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0" name="화살표"/>
          <p:cNvSpPr/>
          <p:nvPr/>
        </p:nvSpPr>
        <p:spPr>
          <a:xfrm>
            <a:off x="3332335" y="4382027"/>
            <a:ext cx="1643578" cy="1270001"/>
          </a:xfrm>
          <a:prstGeom prst="rightArrow">
            <a:avLst>
              <a:gd name="adj1" fmla="val 32000"/>
              <a:gd name="adj2" fmla="val 4296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71" name="div"/>
          <p:cNvSpPr/>
          <p:nvPr/>
        </p:nvSpPr>
        <p:spPr>
          <a:xfrm>
            <a:off x="7183823" y="6167776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72" name="div"/>
          <p:cNvSpPr/>
          <p:nvPr/>
        </p:nvSpPr>
        <p:spPr>
          <a:xfrm>
            <a:off x="7183823" y="6908409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73" name="div"/>
          <p:cNvSpPr/>
          <p:nvPr/>
        </p:nvSpPr>
        <p:spPr>
          <a:xfrm>
            <a:off x="7183823" y="7649042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74" name="div"/>
          <p:cNvSpPr/>
          <p:nvPr/>
        </p:nvSpPr>
        <p:spPr>
          <a:xfrm>
            <a:off x="7920675" y="3565980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75" name="div"/>
          <p:cNvSpPr/>
          <p:nvPr/>
        </p:nvSpPr>
        <p:spPr>
          <a:xfrm>
            <a:off x="7180043" y="3565980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76" name="div"/>
          <p:cNvSpPr/>
          <p:nvPr/>
        </p:nvSpPr>
        <p:spPr>
          <a:xfrm>
            <a:off x="6439410" y="3565980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77" name="Google Shape;361;p45"/>
          <p:cNvSpPr txBox="1"/>
          <p:nvPr/>
        </p:nvSpPr>
        <p:spPr>
          <a:xfrm>
            <a:off x="4287103" y="7203770"/>
            <a:ext cx="3308623" cy="100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flex-direction: </a:t>
            </a:r>
          </a:p>
          <a:p>
            <a:pPr algn="ctr">
              <a:defRPr sz="22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column</a:t>
            </a:r>
          </a:p>
        </p:txBody>
      </p:sp>
      <p:sp>
        <p:nvSpPr>
          <p:cNvPr id="478" name="Google Shape;361;p45"/>
          <p:cNvSpPr txBox="1"/>
          <p:nvPr/>
        </p:nvSpPr>
        <p:spPr>
          <a:xfrm>
            <a:off x="5676564" y="2405610"/>
            <a:ext cx="3737923" cy="100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flex-direction: </a:t>
            </a: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>
                <a:solidFill>
                  <a:srgbClr val="FF0000"/>
                </a:solidFill>
              </a:rPr>
              <a:t>row</a:t>
            </a:r>
          </a:p>
        </p:txBody>
      </p:sp>
      <p:sp>
        <p:nvSpPr>
          <p:cNvPr id="479" name="div"/>
          <p:cNvSpPr/>
          <p:nvPr/>
        </p:nvSpPr>
        <p:spPr>
          <a:xfrm>
            <a:off x="12158904" y="2652205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80" name="div"/>
          <p:cNvSpPr/>
          <p:nvPr/>
        </p:nvSpPr>
        <p:spPr>
          <a:xfrm>
            <a:off x="11036351" y="2652205"/>
            <a:ext cx="610540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81" name="div"/>
          <p:cNvSpPr/>
          <p:nvPr/>
        </p:nvSpPr>
        <p:spPr>
          <a:xfrm>
            <a:off x="9913800" y="2652205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82" name="모서리가 둥근 직사각형"/>
          <p:cNvSpPr/>
          <p:nvPr/>
        </p:nvSpPr>
        <p:spPr>
          <a:xfrm rot="5400000">
            <a:off x="13859505" y="2089996"/>
            <a:ext cx="2532723" cy="3309514"/>
          </a:xfrm>
          <a:prstGeom prst="roundRect">
            <a:avLst>
              <a:gd name="adj" fmla="val 4619"/>
            </a:avLst>
          </a:prstGeom>
          <a:solidFill>
            <a:schemeClr val="accent3">
              <a:lumOff val="22941"/>
            </a:schemeClr>
          </a:solidFill>
          <a:ln w="31750">
            <a:solidFill>
              <a:schemeClr val="accent3">
                <a:satOff val="-6373"/>
                <a:lumOff val="-10823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3" name="Straight Arrow Connector 4"/>
          <p:cNvSpPr/>
          <p:nvPr/>
        </p:nvSpPr>
        <p:spPr>
          <a:xfrm flipV="1">
            <a:off x="15125866" y="2281907"/>
            <a:ext cx="1" cy="3213610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4" name="div"/>
          <p:cNvSpPr/>
          <p:nvPr/>
        </p:nvSpPr>
        <p:spPr>
          <a:xfrm>
            <a:off x="15943149" y="3439484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85" name="div"/>
          <p:cNvSpPr/>
          <p:nvPr/>
        </p:nvSpPr>
        <p:spPr>
          <a:xfrm>
            <a:off x="14820596" y="3439484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86" name="div"/>
          <p:cNvSpPr/>
          <p:nvPr/>
        </p:nvSpPr>
        <p:spPr>
          <a:xfrm>
            <a:off x="13698044" y="3439484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87" name="모서리가 둥근 직사각형"/>
          <p:cNvSpPr/>
          <p:nvPr/>
        </p:nvSpPr>
        <p:spPr>
          <a:xfrm rot="5400000">
            <a:off x="9733229" y="5659353"/>
            <a:ext cx="3216784" cy="3309514"/>
          </a:xfrm>
          <a:prstGeom prst="roundRect">
            <a:avLst>
              <a:gd name="adj" fmla="val 3637"/>
            </a:avLst>
          </a:prstGeom>
          <a:solidFill>
            <a:srgbClr val="DCE6F2"/>
          </a:solidFill>
          <a:ln w="3175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8" name="Straight Arrow Connector 4"/>
          <p:cNvSpPr/>
          <p:nvPr/>
        </p:nvSpPr>
        <p:spPr>
          <a:xfrm flipV="1">
            <a:off x="10219069" y="5624337"/>
            <a:ext cx="1" cy="3633668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9" name="div"/>
          <p:cNvSpPr/>
          <p:nvPr/>
        </p:nvSpPr>
        <p:spPr>
          <a:xfrm>
            <a:off x="9913800" y="8098815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90" name="div"/>
          <p:cNvSpPr/>
          <p:nvPr/>
        </p:nvSpPr>
        <p:spPr>
          <a:xfrm>
            <a:off x="9913683" y="6030028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91" name="div"/>
          <p:cNvSpPr/>
          <p:nvPr/>
        </p:nvSpPr>
        <p:spPr>
          <a:xfrm>
            <a:off x="9913800" y="6981872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92" name="모서리가 둥근 직사각형"/>
          <p:cNvSpPr/>
          <p:nvPr/>
        </p:nvSpPr>
        <p:spPr>
          <a:xfrm rot="5400000">
            <a:off x="13517474" y="5651770"/>
            <a:ext cx="3216784" cy="3309514"/>
          </a:xfrm>
          <a:prstGeom prst="roundRect">
            <a:avLst>
              <a:gd name="adj" fmla="val 3637"/>
            </a:avLst>
          </a:prstGeom>
          <a:solidFill>
            <a:srgbClr val="DCE6F2"/>
          </a:solidFill>
          <a:ln w="3175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3" name="Straight Arrow Connector 4"/>
          <p:cNvSpPr/>
          <p:nvPr/>
        </p:nvSpPr>
        <p:spPr>
          <a:xfrm flipH="1">
            <a:off x="13369904" y="7287141"/>
            <a:ext cx="3702999" cy="1"/>
          </a:xfrm>
          <a:prstGeom prst="line">
            <a:avLst/>
          </a:prstGeom>
          <a:ln w="69850" cap="rnd">
            <a:solidFill>
              <a:srgbClr val="4A7EBB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94" name="div"/>
          <p:cNvSpPr/>
          <p:nvPr/>
        </p:nvSpPr>
        <p:spPr>
          <a:xfrm>
            <a:off x="14820655" y="8098815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95" name="div"/>
          <p:cNvSpPr/>
          <p:nvPr/>
        </p:nvSpPr>
        <p:spPr>
          <a:xfrm>
            <a:off x="14820538" y="6030028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96" name="div"/>
          <p:cNvSpPr/>
          <p:nvPr/>
        </p:nvSpPr>
        <p:spPr>
          <a:xfrm>
            <a:off x="14820655" y="6981872"/>
            <a:ext cx="610539" cy="610539"/>
          </a:xfrm>
          <a:prstGeom prst="roundRect">
            <a:avLst>
              <a:gd name="adj" fmla="val 15000"/>
            </a:avLst>
          </a:prstGeom>
          <a:solidFill>
            <a:srgbClr val="FDEADA"/>
          </a:solidFill>
          <a:ln w="25400">
            <a:solidFill>
              <a:srgbClr val="FCD5B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div</a:t>
            </a:r>
          </a:p>
        </p:txBody>
      </p:sp>
      <p:sp>
        <p:nvSpPr>
          <p:cNvPr id="497" name="Google Shape;361;p45"/>
          <p:cNvSpPr txBox="1"/>
          <p:nvPr/>
        </p:nvSpPr>
        <p:spPr>
          <a:xfrm>
            <a:off x="9472659" y="1510217"/>
            <a:ext cx="3737924" cy="101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justify-content: </a:t>
            </a:r>
          </a:p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>
                <a:solidFill>
                  <a:srgbClr val="FF0000"/>
                </a:solidFill>
              </a:rPr>
              <a:t>양쪽정렬</a:t>
            </a:r>
          </a:p>
        </p:txBody>
      </p:sp>
      <p:sp>
        <p:nvSpPr>
          <p:cNvPr id="498" name="Google Shape;361;p45"/>
          <p:cNvSpPr txBox="1"/>
          <p:nvPr/>
        </p:nvSpPr>
        <p:spPr>
          <a:xfrm>
            <a:off x="9879076" y="5858396"/>
            <a:ext cx="3737924" cy="89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justify-content: </a:t>
            </a:r>
          </a:p>
          <a:p>
            <a:pPr algn="ct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>
                <a:solidFill>
                  <a:srgbClr val="FF0000"/>
                </a:solidFill>
              </a:rPr>
              <a:t>양쪽정렬</a:t>
            </a:r>
          </a:p>
        </p:txBody>
      </p:sp>
      <p:sp>
        <p:nvSpPr>
          <p:cNvPr id="499" name="Google Shape;361;p45"/>
          <p:cNvSpPr txBox="1"/>
          <p:nvPr/>
        </p:nvSpPr>
        <p:spPr>
          <a:xfrm>
            <a:off x="13268755" y="1363028"/>
            <a:ext cx="3737924" cy="101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align-items: </a:t>
            </a:r>
          </a:p>
          <a:p>
            <a:pPr algn="ctr">
              <a:defRPr sz="22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가운데정렬</a:t>
            </a:r>
          </a:p>
        </p:txBody>
      </p:sp>
      <p:sp>
        <p:nvSpPr>
          <p:cNvPr id="500" name="Google Shape;361;p45"/>
          <p:cNvSpPr txBox="1"/>
          <p:nvPr/>
        </p:nvSpPr>
        <p:spPr>
          <a:xfrm>
            <a:off x="12315969" y="5858396"/>
            <a:ext cx="3737924" cy="89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align-items: </a:t>
            </a:r>
          </a:p>
          <a:p>
            <a:pPr algn="ctr">
              <a:defRPr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가운데정렬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0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0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  <p:pic>
        <p:nvPicPr>
          <p:cNvPr id="50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2824" y="2146096"/>
            <a:ext cx="8444259" cy="624989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직사각형"/>
          <p:cNvSpPr/>
          <p:nvPr/>
        </p:nvSpPr>
        <p:spPr>
          <a:xfrm>
            <a:off x="4639125" y="3693603"/>
            <a:ext cx="5868590" cy="616440"/>
          </a:xfrm>
          <a:prstGeom prst="rect">
            <a:avLst/>
          </a:prstGeom>
          <a:ln w="127000">
            <a:solidFill>
              <a:srgbClr val="E5593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07" name="직사각형"/>
          <p:cNvSpPr/>
          <p:nvPr/>
        </p:nvSpPr>
        <p:spPr>
          <a:xfrm>
            <a:off x="4733607" y="6470797"/>
            <a:ext cx="5786153" cy="616439"/>
          </a:xfrm>
          <a:prstGeom prst="rect">
            <a:avLst/>
          </a:prstGeom>
          <a:ln w="127000">
            <a:solidFill>
              <a:srgbClr val="E5593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08" name="직사각형"/>
          <p:cNvSpPr/>
          <p:nvPr/>
        </p:nvSpPr>
        <p:spPr>
          <a:xfrm>
            <a:off x="10416078" y="5674113"/>
            <a:ext cx="2859526" cy="616439"/>
          </a:xfrm>
          <a:prstGeom prst="rect">
            <a:avLst/>
          </a:prstGeom>
          <a:ln w="127000">
            <a:solidFill>
              <a:srgbClr val="E5593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09" name="직사각형"/>
          <p:cNvSpPr/>
          <p:nvPr/>
        </p:nvSpPr>
        <p:spPr>
          <a:xfrm>
            <a:off x="10529889" y="3308711"/>
            <a:ext cx="2631903" cy="467411"/>
          </a:xfrm>
          <a:prstGeom prst="rect">
            <a:avLst/>
          </a:prstGeom>
          <a:ln w="127000">
            <a:solidFill>
              <a:srgbClr val="E5593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1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13" name="Google Shape;391;p48"/>
          <p:cNvSpPr txBox="1"/>
          <p:nvPr/>
        </p:nvSpPr>
        <p:spPr>
          <a:xfrm>
            <a:off x="3450277" y="1256008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position</a:t>
            </a:r>
          </a:p>
        </p:txBody>
      </p:sp>
      <p:grpSp>
        <p:nvGrpSpPr>
          <p:cNvPr id="517" name="Group 1"/>
          <p:cNvGrpSpPr/>
          <p:nvPr/>
        </p:nvGrpSpPr>
        <p:grpSpPr>
          <a:xfrm>
            <a:off x="2359802" y="2453566"/>
            <a:ext cx="3715833" cy="5699835"/>
            <a:chOff x="0" y="0"/>
            <a:chExt cx="3715832" cy="5699833"/>
          </a:xfrm>
        </p:grpSpPr>
        <p:sp>
          <p:nvSpPr>
            <p:cNvPr id="514" name="Google Shape;392;p48"/>
            <p:cNvSpPr txBox="1"/>
            <p:nvPr/>
          </p:nvSpPr>
          <p:spPr>
            <a:xfrm>
              <a:off x="88851" y="-1"/>
              <a:ext cx="3538132" cy="3267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position: absolute</a:t>
              </a:r>
            </a:p>
            <a:p>
              <a:pPr algn="ctr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algn="ctr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 </a:t>
              </a:r>
            </a:p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박스의 절대 위치</a:t>
              </a:r>
            </a:p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</p:txBody>
        </p:sp>
        <p:pic>
          <p:nvPicPr>
            <p:cNvPr id="515" name="Google Shape;396;p48" descr="Google Shape;396;p48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9019" t="0" r="25868" b="0"/>
            <a:stretch>
              <a:fillRect/>
            </a:stretch>
          </p:blipFill>
          <p:spPr>
            <a:xfrm>
              <a:off x="370626" y="1771181"/>
              <a:ext cx="2974580" cy="3928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6" name="Rectangle 23"/>
            <p:cNvSpPr/>
            <p:nvPr/>
          </p:nvSpPr>
          <p:spPr>
            <a:xfrm>
              <a:off x="-1" y="894894"/>
              <a:ext cx="3715834" cy="4694992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21" name="Group 2"/>
          <p:cNvGrpSpPr/>
          <p:nvPr/>
        </p:nvGrpSpPr>
        <p:grpSpPr>
          <a:xfrm>
            <a:off x="6319815" y="2453566"/>
            <a:ext cx="4766622" cy="5699835"/>
            <a:chOff x="0" y="0"/>
            <a:chExt cx="4766621" cy="5699833"/>
          </a:xfrm>
        </p:grpSpPr>
        <p:sp>
          <p:nvSpPr>
            <p:cNvPr id="518" name="Google Shape;393;p48"/>
            <p:cNvSpPr txBox="1"/>
            <p:nvPr/>
          </p:nvSpPr>
          <p:spPr>
            <a:xfrm>
              <a:off x="0" y="-1"/>
              <a:ext cx="4766622" cy="3267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position: relative</a:t>
              </a:r>
            </a:p>
            <a:p>
              <a:pPr algn="ctr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algn="ctr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상위 박스 기준으로 상대 위치</a:t>
              </a:r>
            </a:p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</p:txBody>
        </p:sp>
        <p:pic>
          <p:nvPicPr>
            <p:cNvPr id="519" name="Google Shape;395;p48" descr="Google Shape;395;p48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4203" t="0" r="50684" b="0"/>
            <a:stretch>
              <a:fillRect/>
            </a:stretch>
          </p:blipFill>
          <p:spPr>
            <a:xfrm>
              <a:off x="896022" y="1771181"/>
              <a:ext cx="2974578" cy="3928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0" name="Rectangle 24"/>
            <p:cNvSpPr/>
            <p:nvPr/>
          </p:nvSpPr>
          <p:spPr>
            <a:xfrm>
              <a:off x="52522" y="894893"/>
              <a:ext cx="4661578" cy="4694992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25" name="Group 3"/>
          <p:cNvGrpSpPr/>
          <p:nvPr/>
        </p:nvGrpSpPr>
        <p:grpSpPr>
          <a:xfrm>
            <a:off x="11330617" y="2453566"/>
            <a:ext cx="4661579" cy="5699835"/>
            <a:chOff x="0" y="0"/>
            <a:chExt cx="4661577" cy="5699832"/>
          </a:xfrm>
        </p:grpSpPr>
        <p:sp>
          <p:nvSpPr>
            <p:cNvPr id="522" name="Google Shape;394;p48"/>
            <p:cNvSpPr txBox="1"/>
            <p:nvPr/>
          </p:nvSpPr>
          <p:spPr>
            <a:xfrm>
              <a:off x="221531" y="0"/>
              <a:ext cx="4218517" cy="3267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position:fixed</a:t>
              </a:r>
            </a:p>
            <a:p>
              <a:pPr algn="ctr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algn="ctr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화면을 기준으로 절대 위치</a:t>
              </a:r>
            </a:p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  <a:p>
              <a: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</a:p>
          </p:txBody>
        </p:sp>
        <p:pic>
          <p:nvPicPr>
            <p:cNvPr id="523" name="Google Shape;397;p48" descr="Google Shape;397;p48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4886" t="0" r="0" b="0"/>
            <a:stretch>
              <a:fillRect/>
            </a:stretch>
          </p:blipFill>
          <p:spPr>
            <a:xfrm>
              <a:off x="843499" y="1771181"/>
              <a:ext cx="2974579" cy="3928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4" name="Rectangle 25"/>
            <p:cNvSpPr/>
            <p:nvPr/>
          </p:nvSpPr>
          <p:spPr>
            <a:xfrm>
              <a:off x="0" y="894893"/>
              <a:ext cx="4661578" cy="4694992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2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30" name="Google Shape;391;p48"/>
          <p:cNvSpPr txBox="1"/>
          <p:nvPr/>
        </p:nvSpPr>
        <p:spPr>
          <a:xfrm>
            <a:off x="3450277" y="1256008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position</a:t>
            </a:r>
            <a:r>
              <a:t> 실무 적용 예시</a:t>
            </a:r>
          </a:p>
        </p:txBody>
      </p:sp>
      <p:pic>
        <p:nvPicPr>
          <p:cNvPr id="531" name="Google Shape;404;p49" descr="Google Shape;404;p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2900" y="2436468"/>
            <a:ext cx="3635043" cy="636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32" name="Google Shape;405;p49"/>
          <p:cNvSpPr txBox="1"/>
          <p:nvPr/>
        </p:nvSpPr>
        <p:spPr>
          <a:xfrm>
            <a:off x="7759700" y="4943493"/>
            <a:ext cx="7576263" cy="8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화면 맨 아래에 네비게이션바를 고정 </a:t>
            </a:r>
            <a:r>
              <a:t>        fixed</a:t>
            </a:r>
          </a:p>
        </p:txBody>
      </p:sp>
      <p:sp>
        <p:nvSpPr>
          <p:cNvPr id="533" name="Straight Connector 12"/>
          <p:cNvSpPr/>
          <p:nvPr/>
        </p:nvSpPr>
        <p:spPr>
          <a:xfrm flipV="1">
            <a:off x="6464299" y="5334000"/>
            <a:ext cx="860758" cy="2838605"/>
          </a:xfrm>
          <a:prstGeom prst="line">
            <a:avLst/>
          </a:prstGeom>
          <a:ln w="41275" cap="rnd">
            <a:solidFill>
              <a:srgbClr val="FF0000"/>
            </a:solidFill>
            <a:prstDash val="sysDot"/>
          </a:ln>
        </p:spPr>
        <p:txBody>
          <a:bodyPr lIns="45719" rIns="45719"/>
          <a:lstStyle/>
          <a:p>
            <a:pPr/>
          </a:p>
        </p:txBody>
      </p:sp>
      <p:sp>
        <p:nvSpPr>
          <p:cNvPr id="534" name="Straight Arrow Connector 14"/>
          <p:cNvSpPr/>
          <p:nvPr/>
        </p:nvSpPr>
        <p:spPr>
          <a:xfrm>
            <a:off x="7325056" y="5334000"/>
            <a:ext cx="434644" cy="0"/>
          </a:xfrm>
          <a:prstGeom prst="line">
            <a:avLst/>
          </a:prstGeom>
          <a:ln w="41275" cap="rnd">
            <a:solidFill>
              <a:srgbClr val="FF0000"/>
            </a:solidFill>
            <a:prstDash val="sysDot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35" name="Straight Arrow Connector 29"/>
          <p:cNvSpPr/>
          <p:nvPr/>
        </p:nvSpPr>
        <p:spPr>
          <a:xfrm>
            <a:off x="13529718" y="5334000"/>
            <a:ext cx="434644" cy="0"/>
          </a:xfrm>
          <a:prstGeom prst="line">
            <a:avLst/>
          </a:prstGeom>
          <a:ln w="41275" cap="rnd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3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icture 31" descr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43" name="Google Shape;303;p39"/>
          <p:cNvSpPr txBox="1"/>
          <p:nvPr/>
        </p:nvSpPr>
        <p:spPr>
          <a:xfrm>
            <a:off x="3484255" y="4480343"/>
            <a:ext cx="10447645" cy="135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b="1"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실습</a:t>
            </a:r>
          </a:p>
        </p:txBody>
      </p:sp>
      <p:pic>
        <p:nvPicPr>
          <p:cNvPr id="544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- 03-flexbox</a:t>
            </a:r>
            <a:r>
              <a:t>.html</a:t>
            </a:r>
          </a:p>
        </p:txBody>
      </p:sp>
      <p:sp>
        <p:nvSpPr>
          <p:cNvPr id="54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50" name="Google Shape;411;p50" descr="Google Shape;411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0138" y="2956492"/>
            <a:ext cx="5111750" cy="54761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51" name="Google Shape;414;p50"/>
          <p:cNvSpPr txBox="1"/>
          <p:nvPr/>
        </p:nvSpPr>
        <p:spPr>
          <a:xfrm>
            <a:off x="3053114" y="1251791"/>
            <a:ext cx="3260240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css </a:t>
            </a:r>
            <a:r>
              <a:t>적용 전</a:t>
            </a:r>
          </a:p>
        </p:txBody>
      </p:sp>
      <p:sp>
        <p:nvSpPr>
          <p:cNvPr id="552" name="Google Shape;415;p50"/>
          <p:cNvSpPr txBox="1"/>
          <p:nvPr/>
        </p:nvSpPr>
        <p:spPr>
          <a:xfrm>
            <a:off x="11035893" y="1251791"/>
            <a:ext cx="3260241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css </a:t>
            </a:r>
            <a:r>
              <a:t>적용 후</a:t>
            </a:r>
          </a:p>
        </p:txBody>
      </p:sp>
      <p:sp>
        <p:nvSpPr>
          <p:cNvPr id="553" name="Google Shape;196;p28"/>
          <p:cNvSpPr/>
          <p:nvPr/>
        </p:nvSpPr>
        <p:spPr>
          <a:xfrm>
            <a:off x="8065548" y="5410200"/>
            <a:ext cx="948275" cy="0"/>
          </a:xfrm>
          <a:prstGeom prst="line">
            <a:avLst/>
          </a:prstGeom>
          <a:ln w="79375" cap="rnd">
            <a:solidFill>
              <a:srgbClr val="FF0000"/>
            </a:solidFill>
            <a:tailEnd type="triangle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  <p:pic>
        <p:nvPicPr>
          <p:cNvPr id="55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0881" y="3168548"/>
            <a:ext cx="5849206" cy="4796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6" name="Google Shape;74;p16"/>
          <p:cNvSpPr txBox="1"/>
          <p:nvPr/>
        </p:nvSpPr>
        <p:spPr>
          <a:xfrm>
            <a:off x="3351505" y="2227173"/>
            <a:ext cx="10447645" cy="8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&lt;tag&gt;</a:t>
            </a:r>
            <a:r>
              <a:rPr>
                <a:solidFill>
                  <a:srgbClr val="000000"/>
                </a:solidFill>
              </a:rPr>
              <a:t>를 통하여 웹페이지에서 보여질 </a:t>
            </a:r>
            <a:r>
              <a:rPr>
                <a:solidFill>
                  <a:srgbClr val="0000FF"/>
                </a:solidFill>
              </a:rPr>
              <a:t>내용</a:t>
            </a:r>
            <a:r>
              <a:rPr>
                <a:solidFill>
                  <a:srgbClr val="000000"/>
                </a:solidFill>
              </a:rPr>
              <a:t>을 나타냄 </a:t>
            </a:r>
          </a:p>
        </p:txBody>
      </p:sp>
      <p:sp>
        <p:nvSpPr>
          <p:cNvPr id="87" name="Google Shape;61;p14"/>
          <p:cNvSpPr txBox="1"/>
          <p:nvPr/>
        </p:nvSpPr>
        <p:spPr>
          <a:xfrm>
            <a:off x="5919349" y="1277251"/>
            <a:ext cx="5509502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태그 </a:t>
            </a:r>
            <a:r>
              <a:t>&lt;tag&gt;</a:t>
            </a:r>
          </a:p>
        </p:txBody>
      </p:sp>
      <p:grpSp>
        <p:nvGrpSpPr>
          <p:cNvPr id="94" name="Group 18"/>
          <p:cNvGrpSpPr/>
          <p:nvPr/>
        </p:nvGrpSpPr>
        <p:grpSpPr>
          <a:xfrm>
            <a:off x="4963448" y="3406513"/>
            <a:ext cx="7223760" cy="1295401"/>
            <a:chOff x="0" y="0"/>
            <a:chExt cx="7223759" cy="1295400"/>
          </a:xfrm>
        </p:grpSpPr>
        <p:sp>
          <p:nvSpPr>
            <p:cNvPr id="88" name="Rectangle 16"/>
            <p:cNvSpPr/>
            <p:nvPr/>
          </p:nvSpPr>
          <p:spPr>
            <a:xfrm>
              <a:off x="182879" y="0"/>
              <a:ext cx="6858001" cy="12954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93" name="Group 17"/>
            <p:cNvGrpSpPr/>
            <p:nvPr/>
          </p:nvGrpSpPr>
          <p:grpSpPr>
            <a:xfrm>
              <a:off x="0" y="124480"/>
              <a:ext cx="7223760" cy="982960"/>
              <a:chOff x="0" y="0"/>
              <a:chExt cx="7223759" cy="982959"/>
            </a:xfrm>
          </p:grpSpPr>
          <p:sp>
            <p:nvSpPr>
              <p:cNvPr id="89" name="TextBox 1"/>
              <p:cNvSpPr txBox="1"/>
              <p:nvPr/>
            </p:nvSpPr>
            <p:spPr>
              <a:xfrm>
                <a:off x="0" y="0"/>
                <a:ext cx="7223760" cy="4810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b="1"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&lt;tag&gt; </a:t>
                </a:r>
                <a:r>
                  <a:t>  </a:t>
                </a:r>
                <a:r>
                  <a:t>Welcome to </a:t>
                </a:r>
                <a:r>
                  <a:t>코드캠프   </a:t>
                </a:r>
                <a:r>
                  <a:t>&lt;/</a:t>
                </a:r>
                <a:r>
                  <a:t>tag&gt;</a:t>
                </a:r>
              </a:p>
            </p:txBody>
          </p:sp>
          <p:sp>
            <p:nvSpPr>
              <p:cNvPr id="90" name="TextBox 3"/>
              <p:cNvSpPr txBox="1"/>
              <p:nvPr/>
            </p:nvSpPr>
            <p:spPr>
              <a:xfrm>
                <a:off x="784572" y="523220"/>
                <a:ext cx="1244183" cy="459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시작태그</a:t>
                </a:r>
              </a:p>
            </p:txBody>
          </p:sp>
          <p:sp>
            <p:nvSpPr>
              <p:cNvPr id="91" name="Rectangle 4"/>
              <p:cNvSpPr txBox="1"/>
              <p:nvPr/>
            </p:nvSpPr>
            <p:spPr>
              <a:xfrm>
                <a:off x="3116694" y="523220"/>
                <a:ext cx="631445" cy="459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내용</a:t>
                </a:r>
              </a:p>
            </p:txBody>
          </p:sp>
          <p:sp>
            <p:nvSpPr>
              <p:cNvPr id="92" name="Rectangle 5"/>
              <p:cNvSpPr txBox="1"/>
              <p:nvPr/>
            </p:nvSpPr>
            <p:spPr>
              <a:xfrm>
                <a:off x="5217178" y="523220"/>
                <a:ext cx="1158749" cy="459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종료태그</a:t>
                </a:r>
              </a:p>
            </p:txBody>
          </p:sp>
        </p:grpSp>
      </p:grpSp>
      <p:sp>
        <p:nvSpPr>
          <p:cNvPr id="9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5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9" name="Google Shape;196;p28"/>
          <p:cNvSpPr/>
          <p:nvPr/>
        </p:nvSpPr>
        <p:spPr>
          <a:xfrm>
            <a:off x="8065548" y="5410200"/>
            <a:ext cx="948275" cy="0"/>
          </a:xfrm>
          <a:prstGeom prst="line">
            <a:avLst/>
          </a:prstGeom>
          <a:ln w="79375" cap="rnd">
            <a:solidFill>
              <a:srgbClr val="FF0000"/>
            </a:solidFill>
            <a:tailEnd type="triangle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560" name="Google Shape;424;p51" descr="Google Shape;424;p51"/>
          <p:cNvPicPr>
            <a:picLocks noChangeAspect="1"/>
          </p:cNvPicPr>
          <p:nvPr/>
        </p:nvPicPr>
        <p:blipFill>
          <a:blip r:embed="rId3">
            <a:extLst/>
          </a:blip>
          <a:srcRect l="26517" t="13361" r="16796" b="50970"/>
          <a:stretch>
            <a:fillRect/>
          </a:stretch>
        </p:blipFill>
        <p:spPr>
          <a:xfrm>
            <a:off x="9182923" y="3941114"/>
            <a:ext cx="7684508" cy="2938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grpSp>
        <p:nvGrpSpPr>
          <p:cNvPr id="566" name="Group 12"/>
          <p:cNvGrpSpPr/>
          <p:nvPr/>
        </p:nvGrpSpPr>
        <p:grpSpPr>
          <a:xfrm>
            <a:off x="810825" y="3941116"/>
            <a:ext cx="7308733" cy="2957519"/>
            <a:chOff x="0" y="0"/>
            <a:chExt cx="7308731" cy="2957518"/>
          </a:xfrm>
        </p:grpSpPr>
        <p:grpSp>
          <p:nvGrpSpPr>
            <p:cNvPr id="564" name="Group 14"/>
            <p:cNvGrpSpPr/>
            <p:nvPr/>
          </p:nvGrpSpPr>
          <p:grpSpPr>
            <a:xfrm>
              <a:off x="-1" y="138687"/>
              <a:ext cx="7308733" cy="2770665"/>
              <a:chOff x="0" y="0"/>
              <a:chExt cx="7308731" cy="2770664"/>
            </a:xfrm>
          </p:grpSpPr>
          <p:sp>
            <p:nvSpPr>
              <p:cNvPr id="561" name="TextBox 17"/>
              <p:cNvSpPr txBox="1"/>
              <p:nvPr/>
            </p:nvSpPr>
            <p:spPr>
              <a:xfrm>
                <a:off x="0" y="0"/>
                <a:ext cx="3048715" cy="2682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b="1"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날짜</a:t>
                </a:r>
              </a:p>
              <a:p>
                <a:pPr algn="ctr">
                  <a:defRPr sz="11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 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2018.09.10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2018.09.10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2018.09.10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2018.09.10</a:t>
                </a:r>
              </a:p>
            </p:txBody>
          </p:sp>
          <p:sp>
            <p:nvSpPr>
              <p:cNvPr id="562" name="TextBox 21"/>
              <p:cNvSpPr txBox="1"/>
              <p:nvPr/>
            </p:nvSpPr>
            <p:spPr>
              <a:xfrm>
                <a:off x="2262863" y="0"/>
                <a:ext cx="3048715" cy="2733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b="1"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구분</a:t>
                </a:r>
              </a:p>
              <a:p>
                <a:pPr algn="ctr">
                  <a:defRPr sz="11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 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예치금충전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예치금충전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예치금충전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예치금충전</a:t>
                </a:r>
              </a:p>
            </p:txBody>
          </p:sp>
          <p:sp>
            <p:nvSpPr>
              <p:cNvPr id="563" name="TextBox 22"/>
              <p:cNvSpPr txBox="1"/>
              <p:nvPr/>
            </p:nvSpPr>
            <p:spPr>
              <a:xfrm>
                <a:off x="4260017" y="0"/>
                <a:ext cx="3048715" cy="2770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b="1"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금액</a:t>
                </a:r>
              </a:p>
              <a:p>
                <a:pPr algn="ctr">
                  <a:defRPr sz="9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 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39,000</a:t>
                </a:r>
                <a:r>
                  <a:t>원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39,000</a:t>
                </a:r>
                <a:r>
                  <a:t>원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39,000</a:t>
                </a:r>
                <a:r>
                  <a:t>원</a:t>
                </a:r>
              </a:p>
              <a:p>
                <a:pPr algn="ctr">
                  <a:defRPr sz="3200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39,000</a:t>
                </a:r>
                <a:r>
                  <a:t>원</a:t>
                </a:r>
              </a:p>
            </p:txBody>
          </p:sp>
        </p:grpSp>
        <p:sp>
          <p:nvSpPr>
            <p:cNvPr id="565" name="Rectangle 15"/>
            <p:cNvSpPr/>
            <p:nvPr/>
          </p:nvSpPr>
          <p:spPr>
            <a:xfrm>
              <a:off x="254239" y="0"/>
              <a:ext cx="6778285" cy="2957519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67" name="Google Shape;414;p50"/>
          <p:cNvSpPr txBox="1"/>
          <p:nvPr/>
        </p:nvSpPr>
        <p:spPr>
          <a:xfrm>
            <a:off x="3053114" y="1251791"/>
            <a:ext cx="3260240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css </a:t>
            </a:r>
            <a:r>
              <a:t>적용 전</a:t>
            </a:r>
          </a:p>
        </p:txBody>
      </p:sp>
      <p:sp>
        <p:nvSpPr>
          <p:cNvPr id="568" name="Google Shape;415;p50"/>
          <p:cNvSpPr txBox="1"/>
          <p:nvPr/>
        </p:nvSpPr>
        <p:spPr>
          <a:xfrm>
            <a:off x="11035893" y="1251791"/>
            <a:ext cx="3260241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css </a:t>
            </a:r>
            <a:r>
              <a:t>적용 후</a:t>
            </a:r>
          </a:p>
        </p:txBody>
      </p:sp>
      <p:sp>
        <p:nvSpPr>
          <p:cNvPr id="56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Rectangle 1"/>
          <p:cNvSpPr/>
          <p:nvPr/>
        </p:nvSpPr>
        <p:spPr>
          <a:xfrm>
            <a:off x="-1" y="0"/>
            <a:ext cx="17417144" cy="819150"/>
          </a:xfrm>
          <a:prstGeom prst="rect">
            <a:avLst/>
          </a:prstGeom>
          <a:solidFill>
            <a:srgbClr val="F0DF2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82721"/>
            <a:ext cx="17417145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7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  <p:sp>
        <p:nvSpPr>
          <p:cNvPr id="57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7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79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81" name="Rectangle 2"/>
          <p:cNvSpPr txBox="1"/>
          <p:nvPr/>
        </p:nvSpPr>
        <p:spPr>
          <a:xfrm>
            <a:off x="6017131" y="4090337"/>
            <a:ext cx="4975226" cy="112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#1 </a:t>
            </a:r>
            <a:r>
              <a:t>변수와 상수</a:t>
            </a:r>
          </a:p>
        </p:txBody>
      </p:sp>
      <p:sp>
        <p:nvSpPr>
          <p:cNvPr id="58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86" name="Google Shape;442;p54"/>
          <p:cNvSpPr txBox="1"/>
          <p:nvPr/>
        </p:nvSpPr>
        <p:spPr>
          <a:xfrm>
            <a:off x="3313710" y="1145703"/>
            <a:ext cx="10447645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변수와 상수</a:t>
            </a:r>
          </a:p>
        </p:txBody>
      </p:sp>
      <p:sp>
        <p:nvSpPr>
          <p:cNvPr id="587" name="Google Shape;443;p54"/>
          <p:cNvSpPr txBox="1"/>
          <p:nvPr/>
        </p:nvSpPr>
        <p:spPr>
          <a:xfrm>
            <a:off x="3313710" y="2362513"/>
            <a:ext cx="10447645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>
                <a:solidFill>
                  <a:srgbClr val="FF0000"/>
                </a:solidFill>
              </a:rPr>
              <a:t>데이터를 담는 공간</a:t>
            </a:r>
            <a:r>
              <a:t>(</a:t>
            </a:r>
            <a:r>
              <a:t>상자</a:t>
            </a:r>
            <a:r>
              <a:t>)</a:t>
            </a:r>
          </a:p>
        </p:txBody>
      </p:sp>
      <p:sp>
        <p:nvSpPr>
          <p:cNvPr id="58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- 01.</a:t>
            </a:r>
            <a:r>
              <a:t>variable.html</a:t>
            </a:r>
          </a:p>
        </p:txBody>
      </p:sp>
      <p:grpSp>
        <p:nvGrpSpPr>
          <p:cNvPr id="598" name="Group 15"/>
          <p:cNvGrpSpPr/>
          <p:nvPr/>
        </p:nvGrpSpPr>
        <p:grpSpPr>
          <a:xfrm>
            <a:off x="3396177" y="3652404"/>
            <a:ext cx="10282713" cy="3920513"/>
            <a:chOff x="0" y="0"/>
            <a:chExt cx="10282711" cy="3920511"/>
          </a:xfrm>
        </p:grpSpPr>
        <p:pic>
          <p:nvPicPr>
            <p:cNvPr id="589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923311"/>
              <a:ext cx="2997201" cy="299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0" name="Picture 4" descr="Pictur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42755" y="923311"/>
              <a:ext cx="2997201" cy="299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Picture 6" descr="Picture 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285511" y="923311"/>
              <a:ext cx="2997201" cy="299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2" name="TextBox 1"/>
            <p:cNvSpPr txBox="1"/>
            <p:nvPr/>
          </p:nvSpPr>
          <p:spPr>
            <a:xfrm>
              <a:off x="858519" y="0"/>
              <a:ext cx="1280162" cy="575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30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“철수”</a:t>
              </a:r>
            </a:p>
          </p:txBody>
        </p:sp>
        <p:sp>
          <p:nvSpPr>
            <p:cNvPr id="593" name="TextBox 16"/>
            <p:cNvSpPr txBox="1"/>
            <p:nvPr/>
          </p:nvSpPr>
          <p:spPr>
            <a:xfrm>
              <a:off x="4501275" y="0"/>
              <a:ext cx="1280161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30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true</a:t>
              </a:r>
            </a:p>
          </p:txBody>
        </p:sp>
        <p:sp>
          <p:nvSpPr>
            <p:cNvPr id="594" name="TextBox 17"/>
            <p:cNvSpPr txBox="1"/>
            <p:nvPr/>
          </p:nvSpPr>
          <p:spPr>
            <a:xfrm>
              <a:off x="8144030" y="0"/>
              <a:ext cx="1280161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30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8</a:t>
              </a:r>
            </a:p>
          </p:txBody>
        </p:sp>
        <p:sp>
          <p:nvSpPr>
            <p:cNvPr id="595" name="Straight Connector 5"/>
            <p:cNvSpPr/>
            <p:nvPr/>
          </p:nvSpPr>
          <p:spPr>
            <a:xfrm flipH="1">
              <a:off x="1498600" y="630197"/>
              <a:ext cx="1" cy="104620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Straight Connector 20"/>
            <p:cNvSpPr/>
            <p:nvPr/>
          </p:nvSpPr>
          <p:spPr>
            <a:xfrm>
              <a:off x="5141355" y="630197"/>
              <a:ext cx="1" cy="104620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7" name="Straight Connector 21"/>
            <p:cNvSpPr/>
            <p:nvPr/>
          </p:nvSpPr>
          <p:spPr>
            <a:xfrm>
              <a:off x="8784110" y="630197"/>
              <a:ext cx="1" cy="104620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9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  <p:sp>
        <p:nvSpPr>
          <p:cNvPr id="600" name="Google Shape;443;p54"/>
          <p:cNvSpPr txBox="1"/>
          <p:nvPr/>
        </p:nvSpPr>
        <p:spPr>
          <a:xfrm>
            <a:off x="3638113" y="7630080"/>
            <a:ext cx="2367794" cy="778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b="1"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classmate</a:t>
            </a:r>
          </a:p>
        </p:txBody>
      </p:sp>
      <p:sp>
        <p:nvSpPr>
          <p:cNvPr id="601" name="Google Shape;443;p54"/>
          <p:cNvSpPr txBox="1"/>
          <p:nvPr/>
        </p:nvSpPr>
        <p:spPr>
          <a:xfrm>
            <a:off x="7353636" y="7630080"/>
            <a:ext cx="2367794" cy="778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b="1"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handsome</a:t>
            </a:r>
          </a:p>
        </p:txBody>
      </p:sp>
      <p:sp>
        <p:nvSpPr>
          <p:cNvPr id="602" name="Google Shape;443;p54"/>
          <p:cNvSpPr txBox="1"/>
          <p:nvPr/>
        </p:nvSpPr>
        <p:spPr>
          <a:xfrm>
            <a:off x="10962165" y="7630080"/>
            <a:ext cx="2367794" cy="778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b="1"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0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06" name="Google Shape;442;p54"/>
          <p:cNvSpPr txBox="1"/>
          <p:nvPr/>
        </p:nvSpPr>
        <p:spPr>
          <a:xfrm>
            <a:off x="3313710" y="1145703"/>
            <a:ext cx="10447645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변수와 상수의 종류와 특징</a:t>
            </a:r>
          </a:p>
        </p:txBody>
      </p:sp>
      <p:sp>
        <p:nvSpPr>
          <p:cNvPr id="607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- 01.</a:t>
            </a:r>
            <a:r>
              <a:t>variable.html</a:t>
            </a:r>
          </a:p>
        </p:txBody>
      </p:sp>
      <p:sp>
        <p:nvSpPr>
          <p:cNvPr id="608" name="Google Shape;456;p55"/>
          <p:cNvSpPr txBox="1"/>
          <p:nvPr/>
        </p:nvSpPr>
        <p:spPr>
          <a:xfrm>
            <a:off x="4476553" y="6467478"/>
            <a:ext cx="8395094" cy="166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Tip</a:t>
            </a:r>
          </a:p>
          <a:p>
            <a:pPr algn="ctr">
              <a:defRPr b="1"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  <a:p>
            <a:pPr algn="ctr">
              <a:defRPr sz="2800">
                <a:solidFill>
                  <a:srgbClr val="FF26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var는</a:t>
            </a:r>
            <a:r>
              <a:t> </a:t>
            </a:r>
            <a:r>
              <a:t>실무에서 사용 X</a:t>
            </a:r>
          </a:p>
        </p:txBody>
      </p:sp>
      <p:grpSp>
        <p:nvGrpSpPr>
          <p:cNvPr id="613" name="Group 30"/>
          <p:cNvGrpSpPr/>
          <p:nvPr/>
        </p:nvGrpSpPr>
        <p:grpSpPr>
          <a:xfrm>
            <a:off x="2778186" y="2931900"/>
            <a:ext cx="3722876" cy="2783101"/>
            <a:chOff x="0" y="0"/>
            <a:chExt cx="3722875" cy="2783099"/>
          </a:xfrm>
        </p:grpSpPr>
        <p:grpSp>
          <p:nvGrpSpPr>
            <p:cNvPr id="611" name="Group 11"/>
            <p:cNvGrpSpPr/>
            <p:nvPr/>
          </p:nvGrpSpPr>
          <p:grpSpPr>
            <a:xfrm>
              <a:off x="-1" y="537342"/>
              <a:ext cx="3722877" cy="1270001"/>
              <a:chOff x="0" y="0"/>
              <a:chExt cx="3722875" cy="1270000"/>
            </a:xfrm>
          </p:grpSpPr>
          <p:sp>
            <p:nvSpPr>
              <p:cNvPr id="609" name="Google Shape;453;p55"/>
              <p:cNvSpPr/>
              <p:nvPr/>
            </p:nvSpPr>
            <p:spPr>
              <a:xfrm>
                <a:off x="0" y="722323"/>
                <a:ext cx="372287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8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이름 중복 가능</a:t>
                </a:r>
              </a:p>
            </p:txBody>
          </p:sp>
          <p:sp>
            <p:nvSpPr>
              <p:cNvPr id="610" name="Rectangle 4"/>
              <p:cNvSpPr/>
              <p:nvPr/>
            </p:nvSpPr>
            <p:spPr>
              <a:xfrm>
                <a:off x="1861437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b="1" sz="3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var</a:t>
                </a:r>
              </a:p>
            </p:txBody>
          </p:sp>
        </p:grpSp>
        <p:sp>
          <p:nvSpPr>
            <p:cNvPr id="612" name="Rectangle 26"/>
            <p:cNvSpPr/>
            <p:nvPr/>
          </p:nvSpPr>
          <p:spPr>
            <a:xfrm>
              <a:off x="1" y="-1"/>
              <a:ext cx="3609586" cy="2783100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18" name="Group 31"/>
          <p:cNvGrpSpPr/>
          <p:nvPr/>
        </p:nvGrpSpPr>
        <p:grpSpPr>
          <a:xfrm>
            <a:off x="6785671" y="2931900"/>
            <a:ext cx="3609587" cy="2783101"/>
            <a:chOff x="0" y="0"/>
            <a:chExt cx="3609585" cy="2783099"/>
          </a:xfrm>
        </p:grpSpPr>
        <p:grpSp>
          <p:nvGrpSpPr>
            <p:cNvPr id="616" name="Group 10"/>
            <p:cNvGrpSpPr/>
            <p:nvPr/>
          </p:nvGrpSpPr>
          <p:grpSpPr>
            <a:xfrm>
              <a:off x="209654" y="502506"/>
              <a:ext cx="3399932" cy="1270001"/>
              <a:chOff x="0" y="0"/>
              <a:chExt cx="3399930" cy="1270000"/>
            </a:xfrm>
          </p:grpSpPr>
          <p:sp>
            <p:nvSpPr>
              <p:cNvPr id="614" name="Google Shape;454;p55"/>
              <p:cNvSpPr/>
              <p:nvPr/>
            </p:nvSpPr>
            <p:spPr>
              <a:xfrm>
                <a:off x="0" y="796072"/>
                <a:ext cx="339993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8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이름 중복 불가능</a:t>
                </a:r>
              </a:p>
            </p:txBody>
          </p:sp>
          <p:sp>
            <p:nvSpPr>
              <p:cNvPr id="615" name="Rectangle 2"/>
              <p:cNvSpPr/>
              <p:nvPr/>
            </p:nvSpPr>
            <p:spPr>
              <a:xfrm>
                <a:off x="1386002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3400">
                    <a:solidFill>
                      <a:srgbClr val="0433FF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let</a:t>
                </a:r>
              </a:p>
            </p:txBody>
          </p:sp>
        </p:grpSp>
        <p:sp>
          <p:nvSpPr>
            <p:cNvPr id="617" name="Rectangle 27"/>
            <p:cNvSpPr/>
            <p:nvPr/>
          </p:nvSpPr>
          <p:spPr>
            <a:xfrm>
              <a:off x="0" y="-1"/>
              <a:ext cx="3609586" cy="2783100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23" name="Group 29"/>
          <p:cNvGrpSpPr/>
          <p:nvPr/>
        </p:nvGrpSpPr>
        <p:grpSpPr>
          <a:xfrm>
            <a:off x="10793156" y="2931900"/>
            <a:ext cx="3609587" cy="2783101"/>
            <a:chOff x="0" y="0"/>
            <a:chExt cx="3609585" cy="2783099"/>
          </a:xfrm>
        </p:grpSpPr>
        <p:grpSp>
          <p:nvGrpSpPr>
            <p:cNvPr id="621" name="Group 9"/>
            <p:cNvGrpSpPr/>
            <p:nvPr/>
          </p:nvGrpSpPr>
          <p:grpSpPr>
            <a:xfrm>
              <a:off x="104827" y="464032"/>
              <a:ext cx="3399932" cy="1270001"/>
              <a:chOff x="0" y="0"/>
              <a:chExt cx="3399930" cy="1270000"/>
            </a:xfrm>
          </p:grpSpPr>
          <p:sp>
            <p:nvSpPr>
              <p:cNvPr id="619" name="Google Shape;455;p55"/>
              <p:cNvSpPr/>
              <p:nvPr/>
            </p:nvSpPr>
            <p:spPr>
              <a:xfrm>
                <a:off x="0" y="834546"/>
                <a:ext cx="339993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8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이름 중복 불가능</a:t>
                </a:r>
              </a:p>
            </p:txBody>
          </p:sp>
          <p:sp>
            <p:nvSpPr>
              <p:cNvPr id="620" name="Rectangle 3"/>
              <p:cNvSpPr/>
              <p:nvPr/>
            </p:nvSpPr>
            <p:spPr>
              <a:xfrm>
                <a:off x="1699964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b="1" sz="3400">
                    <a:solidFill>
                      <a:srgbClr val="0433FF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const</a:t>
                </a:r>
              </a:p>
            </p:txBody>
          </p:sp>
        </p:grpSp>
        <p:sp>
          <p:nvSpPr>
            <p:cNvPr id="622" name="Rectangle 28"/>
            <p:cNvSpPr/>
            <p:nvPr/>
          </p:nvSpPr>
          <p:spPr>
            <a:xfrm>
              <a:off x="0" y="-1"/>
              <a:ext cx="3609586" cy="2783100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2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8" name="Google Shape;442;p54"/>
          <p:cNvSpPr txBox="1"/>
          <p:nvPr/>
        </p:nvSpPr>
        <p:spPr>
          <a:xfrm>
            <a:off x="3313710" y="1145703"/>
            <a:ext cx="10447645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변수와 상수에 데이터 담기</a:t>
            </a:r>
          </a:p>
        </p:txBody>
      </p:sp>
      <p:sp>
        <p:nvSpPr>
          <p:cNvPr id="629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- 01.</a:t>
            </a:r>
            <a:r>
              <a:t>variable.html</a:t>
            </a:r>
          </a:p>
        </p:txBody>
      </p:sp>
      <p:grpSp>
        <p:nvGrpSpPr>
          <p:cNvPr id="634" name="Group 44"/>
          <p:cNvGrpSpPr/>
          <p:nvPr/>
        </p:nvGrpSpPr>
        <p:grpSpPr>
          <a:xfrm>
            <a:off x="9288927" y="3049070"/>
            <a:ext cx="6017891" cy="3361552"/>
            <a:chOff x="0" y="0"/>
            <a:chExt cx="6017890" cy="3361550"/>
          </a:xfrm>
        </p:grpSpPr>
        <p:grpSp>
          <p:nvGrpSpPr>
            <p:cNvPr id="632" name="Group 19"/>
            <p:cNvGrpSpPr/>
            <p:nvPr/>
          </p:nvGrpSpPr>
          <p:grpSpPr>
            <a:xfrm>
              <a:off x="2666343" y="388554"/>
              <a:ext cx="1689101" cy="2972997"/>
              <a:chOff x="2428354" y="0"/>
              <a:chExt cx="1689100" cy="2972996"/>
            </a:xfrm>
          </p:grpSpPr>
          <p:sp>
            <p:nvSpPr>
              <p:cNvPr id="630" name="Rectangle 5"/>
              <p:cNvSpPr/>
              <p:nvPr/>
            </p:nvSpPr>
            <p:spPr>
              <a:xfrm>
                <a:off x="2847454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>
                  <a:defRPr sz="4000">
                    <a:solidFill>
                      <a:srgbClr val="FF0000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const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FF"/>
                    </a:solidFill>
                  </a:rPr>
                  <a:t>상수이름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00"/>
                    </a:solidFill>
                  </a:rPr>
                  <a:t>= </a:t>
                </a:r>
                <a:r>
                  <a:rPr>
                    <a:solidFill>
                      <a:srgbClr val="9900FF"/>
                    </a:solidFill>
                  </a:rPr>
                  <a:t>담을 내용</a:t>
                </a:r>
              </a:p>
            </p:txBody>
          </p:sp>
          <p:sp>
            <p:nvSpPr>
              <p:cNvPr id="631" name="Rectangle 16"/>
              <p:cNvSpPr/>
              <p:nvPr/>
            </p:nvSpPr>
            <p:spPr>
              <a:xfrm>
                <a:off x="2428354" y="170299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>
                  <a:defRPr sz="4000">
                    <a:solidFill>
                      <a:srgbClr val="FF0000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const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FF"/>
                    </a:solidFill>
                  </a:rPr>
                  <a:t>age</a:t>
                </a:r>
                <a:r>
                  <a:rPr>
                    <a:solidFill>
                      <a:srgbClr val="000000"/>
                    </a:solidFill>
                  </a:rPr>
                  <a:t> = </a:t>
                </a:r>
                <a:r>
                  <a:rPr>
                    <a:solidFill>
                      <a:srgbClr val="9900FF"/>
                    </a:solidFill>
                  </a:rPr>
                  <a:t>8</a:t>
                </a:r>
              </a:p>
            </p:txBody>
          </p:sp>
        </p:grpSp>
        <p:sp>
          <p:nvSpPr>
            <p:cNvPr id="633" name="Rectangle 39"/>
            <p:cNvSpPr/>
            <p:nvPr/>
          </p:nvSpPr>
          <p:spPr>
            <a:xfrm>
              <a:off x="0" y="0"/>
              <a:ext cx="6017891" cy="3324401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39" name="Group 43"/>
          <p:cNvGrpSpPr/>
          <p:nvPr/>
        </p:nvGrpSpPr>
        <p:grpSpPr>
          <a:xfrm>
            <a:off x="2626834" y="3050100"/>
            <a:ext cx="5795187" cy="3322343"/>
            <a:chOff x="0" y="0"/>
            <a:chExt cx="5795185" cy="3322342"/>
          </a:xfrm>
        </p:grpSpPr>
        <p:grpSp>
          <p:nvGrpSpPr>
            <p:cNvPr id="637" name="Group 20"/>
            <p:cNvGrpSpPr/>
            <p:nvPr/>
          </p:nvGrpSpPr>
          <p:grpSpPr>
            <a:xfrm>
              <a:off x="191854" y="386500"/>
              <a:ext cx="5561480" cy="2848124"/>
              <a:chOff x="0" y="0"/>
              <a:chExt cx="5561479" cy="2848123"/>
            </a:xfrm>
          </p:grpSpPr>
          <p:sp>
            <p:nvSpPr>
              <p:cNvPr id="635" name="Rectangle 13"/>
              <p:cNvSpPr txBox="1"/>
              <p:nvPr/>
            </p:nvSpPr>
            <p:spPr>
              <a:xfrm>
                <a:off x="0" y="0"/>
                <a:ext cx="5561480" cy="28481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4000">
                    <a:solidFill>
                      <a:srgbClr val="FF0000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let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FF"/>
                    </a:solidFill>
                  </a:rPr>
                  <a:t>변수이름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00"/>
                    </a:solidFill>
                  </a:rPr>
                  <a:t>= </a:t>
                </a:r>
                <a:r>
                  <a:rPr>
                    <a:solidFill>
                      <a:srgbClr val="9900FF"/>
                    </a:solidFill>
                  </a:rPr>
                  <a:t>담을 내용</a:t>
                </a:r>
              </a:p>
            </p:txBody>
          </p:sp>
          <p:sp>
            <p:nvSpPr>
              <p:cNvPr id="636" name="Rectangle 17"/>
              <p:cNvSpPr txBox="1"/>
              <p:nvPr/>
            </p:nvSpPr>
            <p:spPr>
              <a:xfrm>
                <a:off x="111362" y="1742256"/>
                <a:ext cx="5338756" cy="768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4000">
                    <a:solidFill>
                      <a:srgbClr val="FF0000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let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FF"/>
                    </a:solidFill>
                  </a:rPr>
                  <a:t>child</a:t>
                </a:r>
                <a:r>
                  <a:rPr>
                    <a:solidFill>
                      <a:srgbClr val="000000"/>
                    </a:solidFill>
                  </a:rPr>
                  <a:t> = </a:t>
                </a:r>
                <a:r>
                  <a:rPr>
                    <a:solidFill>
                      <a:srgbClr val="9900FF"/>
                    </a:solidFill>
                  </a:rPr>
                  <a:t>”철수”</a:t>
                </a:r>
              </a:p>
            </p:txBody>
          </p:sp>
        </p:grpSp>
        <p:sp>
          <p:nvSpPr>
            <p:cNvPr id="638" name="Rectangle 40"/>
            <p:cNvSpPr/>
            <p:nvPr/>
          </p:nvSpPr>
          <p:spPr>
            <a:xfrm>
              <a:off x="-1" y="-1"/>
              <a:ext cx="5795187" cy="3322344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4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4" name="Google Shape;442;p54"/>
          <p:cNvSpPr txBox="1"/>
          <p:nvPr/>
        </p:nvSpPr>
        <p:spPr>
          <a:xfrm>
            <a:off x="3313710" y="1145703"/>
            <a:ext cx="10447645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변수와 상수에 데이터 담기</a:t>
            </a:r>
          </a:p>
        </p:txBody>
      </p:sp>
      <p:sp>
        <p:nvSpPr>
          <p:cNvPr id="645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- 01.</a:t>
            </a:r>
            <a:r>
              <a:t>variable.html</a:t>
            </a:r>
          </a:p>
        </p:txBody>
      </p:sp>
      <p:grpSp>
        <p:nvGrpSpPr>
          <p:cNvPr id="650" name="Group 44"/>
          <p:cNvGrpSpPr/>
          <p:nvPr/>
        </p:nvGrpSpPr>
        <p:grpSpPr>
          <a:xfrm>
            <a:off x="9288927" y="3049070"/>
            <a:ext cx="6017891" cy="3361552"/>
            <a:chOff x="0" y="0"/>
            <a:chExt cx="6017890" cy="3361550"/>
          </a:xfrm>
        </p:grpSpPr>
        <p:grpSp>
          <p:nvGrpSpPr>
            <p:cNvPr id="648" name="Group 19"/>
            <p:cNvGrpSpPr/>
            <p:nvPr/>
          </p:nvGrpSpPr>
          <p:grpSpPr>
            <a:xfrm>
              <a:off x="2666343" y="388554"/>
              <a:ext cx="1689101" cy="2972997"/>
              <a:chOff x="2428354" y="0"/>
              <a:chExt cx="1689100" cy="2972996"/>
            </a:xfrm>
          </p:grpSpPr>
          <p:sp>
            <p:nvSpPr>
              <p:cNvPr id="646" name="Rectangle 5"/>
              <p:cNvSpPr/>
              <p:nvPr/>
            </p:nvSpPr>
            <p:spPr>
              <a:xfrm>
                <a:off x="2847454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>
                  <a:defRPr sz="4000">
                    <a:solidFill>
                      <a:srgbClr val="FF0000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const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FF"/>
                    </a:solidFill>
                  </a:rPr>
                  <a:t>상수이름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00"/>
                    </a:solidFill>
                  </a:rPr>
                  <a:t>= </a:t>
                </a:r>
                <a:r>
                  <a:rPr>
                    <a:solidFill>
                      <a:srgbClr val="9900FF"/>
                    </a:solidFill>
                  </a:rPr>
                  <a:t>담을 내용</a:t>
                </a:r>
              </a:p>
            </p:txBody>
          </p:sp>
          <p:sp>
            <p:nvSpPr>
              <p:cNvPr id="647" name="Rectangle 16"/>
              <p:cNvSpPr/>
              <p:nvPr/>
            </p:nvSpPr>
            <p:spPr>
              <a:xfrm>
                <a:off x="2428354" y="170299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>
                  <a:defRPr sz="4000">
                    <a:solidFill>
                      <a:srgbClr val="FF0000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const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FF"/>
                    </a:solidFill>
                  </a:rPr>
                  <a:t>age</a:t>
                </a:r>
                <a:r>
                  <a:rPr>
                    <a:solidFill>
                      <a:srgbClr val="000000"/>
                    </a:solidFill>
                  </a:rPr>
                  <a:t> = </a:t>
                </a:r>
                <a:r>
                  <a:rPr>
                    <a:solidFill>
                      <a:srgbClr val="9900FF"/>
                    </a:solidFill>
                  </a:rPr>
                  <a:t>8</a:t>
                </a:r>
              </a:p>
            </p:txBody>
          </p:sp>
        </p:grpSp>
        <p:sp>
          <p:nvSpPr>
            <p:cNvPr id="649" name="Rectangle 39"/>
            <p:cNvSpPr/>
            <p:nvPr/>
          </p:nvSpPr>
          <p:spPr>
            <a:xfrm>
              <a:off x="0" y="0"/>
              <a:ext cx="6017891" cy="3324401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55" name="Group 43"/>
          <p:cNvGrpSpPr/>
          <p:nvPr/>
        </p:nvGrpSpPr>
        <p:grpSpPr>
          <a:xfrm>
            <a:off x="2626834" y="3050100"/>
            <a:ext cx="5795187" cy="3322343"/>
            <a:chOff x="0" y="0"/>
            <a:chExt cx="5795185" cy="3322342"/>
          </a:xfrm>
        </p:grpSpPr>
        <p:grpSp>
          <p:nvGrpSpPr>
            <p:cNvPr id="653" name="Group 20"/>
            <p:cNvGrpSpPr/>
            <p:nvPr/>
          </p:nvGrpSpPr>
          <p:grpSpPr>
            <a:xfrm>
              <a:off x="191854" y="386500"/>
              <a:ext cx="5561480" cy="2848124"/>
              <a:chOff x="0" y="0"/>
              <a:chExt cx="5561479" cy="2848123"/>
            </a:xfrm>
          </p:grpSpPr>
          <p:sp>
            <p:nvSpPr>
              <p:cNvPr id="651" name="Rectangle 13"/>
              <p:cNvSpPr txBox="1"/>
              <p:nvPr/>
            </p:nvSpPr>
            <p:spPr>
              <a:xfrm>
                <a:off x="0" y="0"/>
                <a:ext cx="5561480" cy="28481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4000">
                    <a:solidFill>
                      <a:srgbClr val="FF0000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let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FF"/>
                    </a:solidFill>
                  </a:rPr>
                  <a:t>변수이름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00"/>
                    </a:solidFill>
                  </a:rPr>
                  <a:t>= </a:t>
                </a:r>
                <a:r>
                  <a:rPr>
                    <a:solidFill>
                      <a:srgbClr val="9900FF"/>
                    </a:solidFill>
                  </a:rPr>
                  <a:t>담을 내용</a:t>
                </a:r>
              </a:p>
            </p:txBody>
          </p:sp>
          <p:sp>
            <p:nvSpPr>
              <p:cNvPr id="652" name="Rectangle 17"/>
              <p:cNvSpPr txBox="1"/>
              <p:nvPr/>
            </p:nvSpPr>
            <p:spPr>
              <a:xfrm>
                <a:off x="111362" y="1742256"/>
                <a:ext cx="5338756" cy="768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 sz="4000">
                    <a:solidFill>
                      <a:srgbClr val="FF0000"/>
                    </a:solidFill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let</a:t>
                </a:r>
                <a:r>
                  <a:rPr>
                    <a:solidFill>
                      <a:srgbClr val="000000"/>
                    </a:solidFill>
                  </a:rPr>
                  <a:t> </a:t>
                </a:r>
                <a:r>
                  <a:rPr>
                    <a:solidFill>
                      <a:srgbClr val="0000FF"/>
                    </a:solidFill>
                  </a:rPr>
                  <a:t>child</a:t>
                </a:r>
                <a:r>
                  <a:rPr>
                    <a:solidFill>
                      <a:srgbClr val="000000"/>
                    </a:solidFill>
                  </a:rPr>
                  <a:t> = </a:t>
                </a:r>
                <a:r>
                  <a:rPr>
                    <a:solidFill>
                      <a:srgbClr val="9900FF"/>
                    </a:solidFill>
                  </a:rPr>
                  <a:t>”철수”</a:t>
                </a:r>
              </a:p>
            </p:txBody>
          </p:sp>
        </p:grpSp>
        <p:sp>
          <p:nvSpPr>
            <p:cNvPr id="654" name="Rectangle 40"/>
            <p:cNvSpPr/>
            <p:nvPr/>
          </p:nvSpPr>
          <p:spPr>
            <a:xfrm>
              <a:off x="-1" y="-1"/>
              <a:ext cx="5795187" cy="3322344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5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  <p:sp>
        <p:nvSpPr>
          <p:cNvPr id="657" name="Rectangle 17"/>
          <p:cNvSpPr txBox="1"/>
          <p:nvPr/>
        </p:nvSpPr>
        <p:spPr>
          <a:xfrm>
            <a:off x="2930050" y="7939568"/>
            <a:ext cx="5338756" cy="768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40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변경가능</a:t>
            </a:r>
          </a:p>
        </p:txBody>
      </p:sp>
      <p:sp>
        <p:nvSpPr>
          <p:cNvPr id="658" name="Rectangle 17"/>
          <p:cNvSpPr txBox="1"/>
          <p:nvPr/>
        </p:nvSpPr>
        <p:spPr>
          <a:xfrm>
            <a:off x="9628495" y="7939568"/>
            <a:ext cx="5338756" cy="768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40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변경불가</a:t>
            </a:r>
          </a:p>
        </p:txBody>
      </p:sp>
      <p:sp>
        <p:nvSpPr>
          <p:cNvPr id="659" name="Rectangle 17"/>
          <p:cNvSpPr txBox="1"/>
          <p:nvPr/>
        </p:nvSpPr>
        <p:spPr>
          <a:xfrm>
            <a:off x="2930050" y="7219630"/>
            <a:ext cx="5338756" cy="768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40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rPr>
                <a:solidFill>
                  <a:srgbClr val="0000FF"/>
                </a:solidFill>
              </a:rPr>
              <a:t>child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9900FF"/>
                </a:solidFill>
              </a:rPr>
              <a:t>”영희”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63" name="Google Shape;442;p54"/>
          <p:cNvSpPr txBox="1"/>
          <p:nvPr/>
        </p:nvSpPr>
        <p:spPr>
          <a:xfrm>
            <a:off x="3313710" y="1145703"/>
            <a:ext cx="10447645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변수와 상수의 작명 규칙</a:t>
            </a:r>
          </a:p>
        </p:txBody>
      </p:sp>
      <p:sp>
        <p:nvSpPr>
          <p:cNvPr id="664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- 01.</a:t>
            </a:r>
            <a:r>
              <a:t>variable.html</a:t>
            </a:r>
          </a:p>
        </p:txBody>
      </p:sp>
      <p:sp>
        <p:nvSpPr>
          <p:cNvPr id="665" name="Google Shape;484;p57"/>
          <p:cNvSpPr txBox="1"/>
          <p:nvPr/>
        </p:nvSpPr>
        <p:spPr>
          <a:xfrm>
            <a:off x="5511567" y="7395998"/>
            <a:ext cx="6058132" cy="123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Tip</a:t>
            </a:r>
            <a:br/>
            <a:r>
              <a:rPr b="0">
                <a:solidFill>
                  <a:srgbClr val="000000"/>
                </a:solidFill>
              </a:rPr>
              <a:t>관례를 따르는 것이 협업에 유리</a:t>
            </a:r>
          </a:p>
        </p:txBody>
      </p:sp>
      <p:grpSp>
        <p:nvGrpSpPr>
          <p:cNvPr id="671" name="Group 2"/>
          <p:cNvGrpSpPr/>
          <p:nvPr/>
        </p:nvGrpSpPr>
        <p:grpSpPr>
          <a:xfrm>
            <a:off x="1976715" y="2471106"/>
            <a:ext cx="5605325" cy="4727898"/>
            <a:chOff x="0" y="0"/>
            <a:chExt cx="5605324" cy="4727897"/>
          </a:xfrm>
        </p:grpSpPr>
        <p:sp>
          <p:nvSpPr>
            <p:cNvPr id="666" name="Google Shape;476;p57"/>
            <p:cNvSpPr txBox="1"/>
            <p:nvPr/>
          </p:nvSpPr>
          <p:spPr>
            <a:xfrm>
              <a:off x="1595109" y="0"/>
              <a:ext cx="2415106" cy="778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camelCase</a:t>
              </a:r>
            </a:p>
          </p:txBody>
        </p:sp>
        <p:sp>
          <p:nvSpPr>
            <p:cNvPr id="667" name="Google Shape;478;p57"/>
            <p:cNvSpPr txBox="1"/>
            <p:nvPr/>
          </p:nvSpPr>
          <p:spPr>
            <a:xfrm>
              <a:off x="1908822" y="758898"/>
              <a:ext cx="1787679" cy="803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낙타 모양</a:t>
              </a:r>
            </a:p>
          </p:txBody>
        </p:sp>
        <p:pic>
          <p:nvPicPr>
            <p:cNvPr id="668" name="Google Shape;480;p57" descr="Google Shape;480;p5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5710" y="1556236"/>
              <a:ext cx="4853904" cy="18466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9" name="Google Shape;482;p57"/>
            <p:cNvSpPr txBox="1"/>
            <p:nvPr/>
          </p:nvSpPr>
          <p:spPr>
            <a:xfrm>
              <a:off x="249212" y="3659823"/>
              <a:ext cx="5106899" cy="803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주로 </a:t>
              </a:r>
              <a:r>
                <a:rPr>
                  <a:solidFill>
                    <a:srgbClr val="0000FF"/>
                  </a:solidFill>
                </a:rPr>
                <a:t>JavaScript</a:t>
              </a:r>
              <a:r>
                <a:t>에서 사용</a:t>
              </a:r>
            </a:p>
          </p:txBody>
        </p:sp>
        <p:sp>
          <p:nvSpPr>
            <p:cNvPr id="670" name="Rectangle 31"/>
            <p:cNvSpPr/>
            <p:nvPr/>
          </p:nvSpPr>
          <p:spPr>
            <a:xfrm>
              <a:off x="0" y="36200"/>
              <a:ext cx="5605325" cy="4691698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77" name="Group 1"/>
          <p:cNvGrpSpPr/>
          <p:nvPr/>
        </p:nvGrpSpPr>
        <p:grpSpPr>
          <a:xfrm>
            <a:off x="9490863" y="2471106"/>
            <a:ext cx="5605326" cy="4727898"/>
            <a:chOff x="0" y="0"/>
            <a:chExt cx="5605324" cy="4727897"/>
          </a:xfrm>
        </p:grpSpPr>
        <p:sp>
          <p:nvSpPr>
            <p:cNvPr id="672" name="Google Shape;477;p57"/>
            <p:cNvSpPr txBox="1"/>
            <p:nvPr/>
          </p:nvSpPr>
          <p:spPr>
            <a:xfrm>
              <a:off x="1671309" y="0"/>
              <a:ext cx="2549354" cy="778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b="1"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snake_case</a:t>
              </a:r>
            </a:p>
          </p:txBody>
        </p:sp>
        <p:sp>
          <p:nvSpPr>
            <p:cNvPr id="673" name="Google Shape;479;p57"/>
            <p:cNvSpPr txBox="1"/>
            <p:nvPr/>
          </p:nvSpPr>
          <p:spPr>
            <a:xfrm>
              <a:off x="1908822" y="758898"/>
              <a:ext cx="1787679" cy="803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뱀 모양</a:t>
              </a:r>
            </a:p>
          </p:txBody>
        </p:sp>
        <p:pic>
          <p:nvPicPr>
            <p:cNvPr id="674" name="Google Shape;481;p57" descr="Google Shape;481;p5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5500" y="1504491"/>
              <a:ext cx="4354324" cy="19501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Google Shape;483;p57"/>
            <p:cNvSpPr txBox="1"/>
            <p:nvPr/>
          </p:nvSpPr>
          <p:spPr>
            <a:xfrm>
              <a:off x="539049" y="3659823"/>
              <a:ext cx="4527225" cy="803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주로 </a:t>
              </a:r>
              <a:r>
                <a:rPr>
                  <a:solidFill>
                    <a:srgbClr val="0000FF"/>
                  </a:solidFill>
                </a:rPr>
                <a:t>python</a:t>
              </a:r>
              <a:r>
                <a:t>에서 사용</a:t>
              </a:r>
            </a:p>
          </p:txBody>
        </p:sp>
        <p:sp>
          <p:nvSpPr>
            <p:cNvPr id="676" name="Rectangle 32"/>
            <p:cNvSpPr/>
            <p:nvPr/>
          </p:nvSpPr>
          <p:spPr>
            <a:xfrm>
              <a:off x="0" y="36200"/>
              <a:ext cx="5605325" cy="4691698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7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icture 14" descr="Picture 14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Picture 31" descr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84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85" name="Google Shape;303;p39"/>
          <p:cNvSpPr txBox="1"/>
          <p:nvPr/>
        </p:nvSpPr>
        <p:spPr>
          <a:xfrm>
            <a:off x="3408055" y="4480343"/>
            <a:ext cx="10447645" cy="140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변수와 상수 실습</a:t>
            </a:r>
          </a:p>
        </p:txBody>
      </p:sp>
      <p:pic>
        <p:nvPicPr>
          <p:cNvPr id="686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- 01.</a:t>
            </a:r>
            <a:r>
              <a:t>variable.html</a:t>
            </a:r>
          </a:p>
        </p:txBody>
      </p:sp>
      <p:sp>
        <p:nvSpPr>
          <p:cNvPr id="68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92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94" name="Rectangle 2"/>
          <p:cNvSpPr txBox="1"/>
          <p:nvPr/>
        </p:nvSpPr>
        <p:spPr>
          <a:xfrm>
            <a:off x="7050895" y="4090337"/>
            <a:ext cx="2640189" cy="112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#2 </a:t>
            </a:r>
            <a:r>
              <a:t>배열</a:t>
            </a:r>
          </a:p>
        </p:txBody>
      </p:sp>
      <p:sp>
        <p:nvSpPr>
          <p:cNvPr id="69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9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Google Shape;74;p16"/>
          <p:cNvSpPr txBox="1"/>
          <p:nvPr/>
        </p:nvSpPr>
        <p:spPr>
          <a:xfrm>
            <a:off x="3351505" y="2227173"/>
            <a:ext cx="10447645" cy="8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&lt;tag&gt;</a:t>
            </a:r>
            <a:r>
              <a:rPr>
                <a:solidFill>
                  <a:srgbClr val="000000"/>
                </a:solidFill>
              </a:rPr>
              <a:t>를 통하여 웹페이지에서 보여질 </a:t>
            </a:r>
            <a:r>
              <a:rPr>
                <a:solidFill>
                  <a:srgbClr val="0000FF"/>
                </a:solidFill>
              </a:rPr>
              <a:t>내용</a:t>
            </a:r>
            <a:r>
              <a:rPr>
                <a:solidFill>
                  <a:srgbClr val="000000"/>
                </a:solidFill>
              </a:rPr>
              <a:t>을 나타냄 </a:t>
            </a:r>
          </a:p>
        </p:txBody>
      </p:sp>
      <p:sp>
        <p:nvSpPr>
          <p:cNvPr id="101" name="Google Shape;61;p14"/>
          <p:cNvSpPr txBox="1"/>
          <p:nvPr/>
        </p:nvSpPr>
        <p:spPr>
          <a:xfrm>
            <a:off x="5919349" y="1277251"/>
            <a:ext cx="5509502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태그 </a:t>
            </a:r>
            <a:r>
              <a:t>&lt;tag&gt;</a:t>
            </a:r>
          </a:p>
        </p:txBody>
      </p:sp>
      <p:grpSp>
        <p:nvGrpSpPr>
          <p:cNvPr id="108" name="Group 18"/>
          <p:cNvGrpSpPr/>
          <p:nvPr/>
        </p:nvGrpSpPr>
        <p:grpSpPr>
          <a:xfrm>
            <a:off x="4963448" y="3406513"/>
            <a:ext cx="7223760" cy="1295401"/>
            <a:chOff x="0" y="0"/>
            <a:chExt cx="7223759" cy="1295400"/>
          </a:xfrm>
        </p:grpSpPr>
        <p:sp>
          <p:nvSpPr>
            <p:cNvPr id="102" name="Rectangle 16"/>
            <p:cNvSpPr/>
            <p:nvPr/>
          </p:nvSpPr>
          <p:spPr>
            <a:xfrm>
              <a:off x="182879" y="0"/>
              <a:ext cx="6858001" cy="12954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07" name="Group 17"/>
            <p:cNvGrpSpPr/>
            <p:nvPr/>
          </p:nvGrpSpPr>
          <p:grpSpPr>
            <a:xfrm>
              <a:off x="0" y="124480"/>
              <a:ext cx="7223760" cy="982960"/>
              <a:chOff x="0" y="0"/>
              <a:chExt cx="7223759" cy="982959"/>
            </a:xfrm>
          </p:grpSpPr>
          <p:sp>
            <p:nvSpPr>
              <p:cNvPr id="103" name="TextBox 1"/>
              <p:cNvSpPr txBox="1"/>
              <p:nvPr/>
            </p:nvSpPr>
            <p:spPr>
              <a:xfrm>
                <a:off x="0" y="0"/>
                <a:ext cx="7223760" cy="4810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b="1"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&lt;tag&gt; </a:t>
                </a:r>
                <a:r>
                  <a:t>  </a:t>
                </a:r>
                <a:r>
                  <a:t>Welcome to </a:t>
                </a:r>
                <a:r>
                  <a:t>코드캠프   </a:t>
                </a:r>
                <a:r>
                  <a:t>&lt;/</a:t>
                </a:r>
                <a:r>
                  <a:t>tag&gt;</a:t>
                </a:r>
              </a:p>
            </p:txBody>
          </p:sp>
          <p:sp>
            <p:nvSpPr>
              <p:cNvPr id="104" name="TextBox 3"/>
              <p:cNvSpPr txBox="1"/>
              <p:nvPr/>
            </p:nvSpPr>
            <p:spPr>
              <a:xfrm>
                <a:off x="784572" y="523220"/>
                <a:ext cx="1244183" cy="459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시작태그</a:t>
                </a:r>
              </a:p>
            </p:txBody>
          </p:sp>
          <p:sp>
            <p:nvSpPr>
              <p:cNvPr id="105" name="Rectangle 4"/>
              <p:cNvSpPr txBox="1"/>
              <p:nvPr/>
            </p:nvSpPr>
            <p:spPr>
              <a:xfrm>
                <a:off x="3116694" y="523220"/>
                <a:ext cx="631445" cy="459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내용</a:t>
                </a:r>
              </a:p>
            </p:txBody>
          </p:sp>
          <p:sp>
            <p:nvSpPr>
              <p:cNvPr id="106" name="Rectangle 5"/>
              <p:cNvSpPr txBox="1"/>
              <p:nvPr/>
            </p:nvSpPr>
            <p:spPr>
              <a:xfrm>
                <a:off x="5217178" y="523220"/>
                <a:ext cx="1158749" cy="459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종료태그</a:t>
                </a:r>
              </a:p>
            </p:txBody>
          </p:sp>
        </p:grpSp>
      </p:grpSp>
      <p:grpSp>
        <p:nvGrpSpPr>
          <p:cNvPr id="112" name="Group 19"/>
          <p:cNvGrpSpPr/>
          <p:nvPr/>
        </p:nvGrpSpPr>
        <p:grpSpPr>
          <a:xfrm>
            <a:off x="3146699" y="5077814"/>
            <a:ext cx="11006445" cy="1349232"/>
            <a:chOff x="0" y="0"/>
            <a:chExt cx="11006444" cy="1349231"/>
          </a:xfrm>
        </p:grpSpPr>
        <p:sp>
          <p:nvSpPr>
            <p:cNvPr id="109" name="Google Shape;83;p17"/>
            <p:cNvSpPr/>
            <p:nvPr/>
          </p:nvSpPr>
          <p:spPr>
            <a:xfrm>
              <a:off x="0" y="0"/>
              <a:ext cx="10447645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ex) </a:t>
              </a:r>
              <a:r>
                <a:rPr>
                  <a:solidFill>
                    <a:srgbClr val="FF0000"/>
                  </a:solidFill>
                </a:rPr>
                <a:t>&lt;h1&gt;</a:t>
              </a:r>
              <a:r>
                <a:t> </a:t>
              </a:r>
              <a:r>
                <a:rPr b="1">
                  <a:solidFill>
                    <a:srgbClr val="0000FF"/>
                  </a:solidFill>
                </a:rPr>
                <a:t>안녕하세요 여러분</a:t>
              </a:r>
              <a:r>
                <a:rPr>
                  <a:solidFill>
                    <a:srgbClr val="FF0000"/>
                  </a:solidFill>
                </a:rPr>
                <a:t>&lt;/h1&gt;</a:t>
              </a:r>
            </a:p>
          </p:txBody>
        </p:sp>
        <p:pic>
          <p:nvPicPr>
            <p:cNvPr id="110" name="Graphic 25" descr="Graphic 2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5189264" y="686707"/>
              <a:ext cx="678717" cy="646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" name="Google Shape;83;p17"/>
            <p:cNvSpPr/>
            <p:nvPr/>
          </p:nvSpPr>
          <p:spPr>
            <a:xfrm>
              <a:off x="558800" y="1168400"/>
              <a:ext cx="10447645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결과)    </a:t>
              </a:r>
              <a:r>
                <a:rPr b="1" sz="4800">
                  <a:solidFill>
                    <a:srgbClr val="0000FF"/>
                  </a:solidFill>
                </a:rPr>
                <a:t>안녕하세요 여러분</a:t>
              </a:r>
            </a:p>
          </p:txBody>
        </p:sp>
      </p:grpSp>
      <p:sp>
        <p:nvSpPr>
          <p:cNvPr id="113" name="Rectangle 27"/>
          <p:cNvSpPr/>
          <p:nvPr/>
        </p:nvSpPr>
        <p:spPr>
          <a:xfrm>
            <a:off x="5146328" y="5051688"/>
            <a:ext cx="6858000" cy="4120118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99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Google Shape;442;p54"/>
          <p:cNvSpPr txBox="1"/>
          <p:nvPr/>
        </p:nvSpPr>
        <p:spPr>
          <a:xfrm>
            <a:off x="3313710" y="1145703"/>
            <a:ext cx="10447645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</a:t>
            </a:r>
          </a:p>
        </p:txBody>
      </p:sp>
      <p:sp>
        <p:nvSpPr>
          <p:cNvPr id="701" name="Google Shape;503;p60"/>
          <p:cNvSpPr txBox="1"/>
          <p:nvPr/>
        </p:nvSpPr>
        <p:spPr>
          <a:xfrm>
            <a:off x="3450277" y="7143788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배열에는 데이터를 </a:t>
            </a:r>
            <a:r>
              <a:rPr>
                <a:solidFill>
                  <a:srgbClr val="FF0000"/>
                </a:solidFill>
              </a:rPr>
              <a:t>여러 개 담을 수 있음</a:t>
            </a:r>
          </a:p>
        </p:txBody>
      </p:sp>
      <p:grpSp>
        <p:nvGrpSpPr>
          <p:cNvPr id="713" name="Group 5"/>
          <p:cNvGrpSpPr/>
          <p:nvPr/>
        </p:nvGrpSpPr>
        <p:grpSpPr>
          <a:xfrm>
            <a:off x="5260933" y="2696708"/>
            <a:ext cx="6499980" cy="3579798"/>
            <a:chOff x="0" y="0"/>
            <a:chExt cx="6499979" cy="3579796"/>
          </a:xfrm>
        </p:grpSpPr>
        <p:grpSp>
          <p:nvGrpSpPr>
            <p:cNvPr id="707" name="Group 12"/>
            <p:cNvGrpSpPr/>
            <p:nvPr/>
          </p:nvGrpSpPr>
          <p:grpSpPr>
            <a:xfrm>
              <a:off x="0" y="-1"/>
              <a:ext cx="6499980" cy="3579798"/>
              <a:chOff x="0" y="0"/>
              <a:chExt cx="6499979" cy="3579796"/>
            </a:xfrm>
          </p:grpSpPr>
          <p:pic>
            <p:nvPicPr>
              <p:cNvPr id="702" name="Picture 13" descr="Picture 13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499656" cy="21822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3" name="Picture 14" descr="Picture 1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16129" y="364399"/>
                <a:ext cx="2499657" cy="21822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4" name="Picture 15" descr="Picture 15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008403" y="690617"/>
                <a:ext cx="2499657" cy="21822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5" name="Picture 16" descr="Picture 1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995806" y="1031444"/>
                <a:ext cx="2499657" cy="21822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6" name="Picture 17" descr="Picture 17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000323" y="1397558"/>
                <a:ext cx="2499657" cy="21822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8" name="TextBox 4"/>
            <p:cNvSpPr txBox="1"/>
            <p:nvPr/>
          </p:nvSpPr>
          <p:spPr>
            <a:xfrm>
              <a:off x="573936" y="1200792"/>
              <a:ext cx="358414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709" name="TextBox 18"/>
            <p:cNvSpPr txBox="1"/>
            <p:nvPr/>
          </p:nvSpPr>
          <p:spPr>
            <a:xfrm>
              <a:off x="1597723" y="1541622"/>
              <a:ext cx="358414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10" name="TextBox 19"/>
            <p:cNvSpPr txBox="1"/>
            <p:nvPr/>
          </p:nvSpPr>
          <p:spPr>
            <a:xfrm>
              <a:off x="2621511" y="1879014"/>
              <a:ext cx="358414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711" name="TextBox 20"/>
            <p:cNvSpPr txBox="1"/>
            <p:nvPr/>
          </p:nvSpPr>
          <p:spPr>
            <a:xfrm>
              <a:off x="3611286" y="2198207"/>
              <a:ext cx="358414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712" name="TextBox 21"/>
            <p:cNvSpPr txBox="1"/>
            <p:nvPr/>
          </p:nvSpPr>
          <p:spPr>
            <a:xfrm>
              <a:off x="4601886" y="2512684"/>
              <a:ext cx="358414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3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714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- 02-</a:t>
            </a:r>
            <a:r>
              <a:t>array.html</a:t>
            </a:r>
          </a:p>
        </p:txBody>
      </p:sp>
      <p:sp>
        <p:nvSpPr>
          <p:cNvPr id="71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19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Google Shape;516;p61"/>
          <p:cNvSpPr txBox="1"/>
          <p:nvPr/>
        </p:nvSpPr>
        <p:spPr>
          <a:xfrm>
            <a:off x="3590575" y="7600988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[ ]</a:t>
            </a:r>
            <a:r>
              <a:rPr>
                <a:solidFill>
                  <a:srgbClr val="000000"/>
                </a:solidFill>
              </a:rPr>
              <a:t> 안에 데이터를 담고 </a:t>
            </a:r>
            <a:r>
              <a:t>쉼표</a:t>
            </a:r>
            <a:r>
              <a:t>(,)</a:t>
            </a:r>
            <a:r>
              <a:t>로 데이터 구분</a:t>
            </a:r>
          </a:p>
        </p:txBody>
      </p:sp>
      <p:pic>
        <p:nvPicPr>
          <p:cNvPr id="721" name="Google Shape;517;p61" descr="Google Shape;517;p61"/>
          <p:cNvPicPr>
            <a:picLocks noChangeAspect="1"/>
          </p:cNvPicPr>
          <p:nvPr/>
        </p:nvPicPr>
        <p:blipFill>
          <a:blip r:embed="rId4">
            <a:extLst/>
          </a:blip>
          <a:srcRect l="0" t="15471" r="6442" b="15686"/>
          <a:stretch>
            <a:fillRect/>
          </a:stretch>
        </p:blipFill>
        <p:spPr>
          <a:xfrm>
            <a:off x="6396375" y="6191141"/>
            <a:ext cx="4836046" cy="5859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22" name="Google Shape;442;p54"/>
          <p:cNvSpPr txBox="1"/>
          <p:nvPr/>
        </p:nvSpPr>
        <p:spPr>
          <a:xfrm>
            <a:off x="3590575" y="1145703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배열에 데이터 담기</a:t>
            </a:r>
          </a:p>
        </p:txBody>
      </p:sp>
      <p:grpSp>
        <p:nvGrpSpPr>
          <p:cNvPr id="735" name="Group 37"/>
          <p:cNvGrpSpPr/>
          <p:nvPr/>
        </p:nvGrpSpPr>
        <p:grpSpPr>
          <a:xfrm>
            <a:off x="1878622" y="2577896"/>
            <a:ext cx="13871552" cy="2756104"/>
            <a:chOff x="0" y="0"/>
            <a:chExt cx="13871552" cy="2756103"/>
          </a:xfrm>
        </p:grpSpPr>
        <p:grpSp>
          <p:nvGrpSpPr>
            <p:cNvPr id="726" name="Group 1"/>
            <p:cNvGrpSpPr/>
            <p:nvPr/>
          </p:nvGrpSpPr>
          <p:grpSpPr>
            <a:xfrm>
              <a:off x="-1" y="-1"/>
              <a:ext cx="2871583" cy="2756105"/>
              <a:chOff x="0" y="0"/>
              <a:chExt cx="2871582" cy="2756103"/>
            </a:xfrm>
          </p:grpSpPr>
          <p:sp>
            <p:nvSpPr>
              <p:cNvPr id="723" name="Google Shape;510;p61"/>
              <p:cNvSpPr txBox="1"/>
              <p:nvPr/>
            </p:nvSpPr>
            <p:spPr>
              <a:xfrm>
                <a:off x="-1" y="1384236"/>
                <a:ext cx="2871584" cy="715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const blacks = [] </a:t>
                </a:r>
              </a:p>
            </p:txBody>
          </p:sp>
          <p:sp>
            <p:nvSpPr>
              <p:cNvPr id="724" name="Google Shape;511;p61"/>
              <p:cNvSpPr txBox="1"/>
              <p:nvPr/>
            </p:nvSpPr>
            <p:spPr>
              <a:xfrm>
                <a:off x="464633" y="240343"/>
                <a:ext cx="1861388" cy="736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빈 배열</a:t>
                </a:r>
              </a:p>
            </p:txBody>
          </p:sp>
          <p:sp>
            <p:nvSpPr>
              <p:cNvPr id="725" name="Rectangle 33"/>
              <p:cNvSpPr/>
              <p:nvPr/>
            </p:nvSpPr>
            <p:spPr>
              <a:xfrm>
                <a:off x="-1" y="-1"/>
                <a:ext cx="2871584" cy="2756105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30" name="Group 2"/>
            <p:cNvGrpSpPr/>
            <p:nvPr/>
          </p:nvGrpSpPr>
          <p:grpSpPr>
            <a:xfrm>
              <a:off x="3525749" y="1"/>
              <a:ext cx="4433834" cy="2717079"/>
              <a:chOff x="0" y="0"/>
              <a:chExt cx="4433831" cy="2717077"/>
            </a:xfrm>
          </p:grpSpPr>
          <p:sp>
            <p:nvSpPr>
              <p:cNvPr id="727" name="Google Shape;512;p61"/>
              <p:cNvSpPr txBox="1"/>
              <p:nvPr/>
            </p:nvSpPr>
            <p:spPr>
              <a:xfrm>
                <a:off x="0" y="1378872"/>
                <a:ext cx="4433832" cy="715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const numbers = [2, 4, 6, 8] </a:t>
                </a:r>
              </a:p>
            </p:txBody>
          </p:sp>
          <p:sp>
            <p:nvSpPr>
              <p:cNvPr id="728" name="Google Shape;513;p61"/>
              <p:cNvSpPr txBox="1"/>
              <p:nvPr/>
            </p:nvSpPr>
            <p:spPr>
              <a:xfrm>
                <a:off x="897848" y="234978"/>
                <a:ext cx="2648755" cy="7363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숫자열 배열</a:t>
                </a:r>
              </a:p>
            </p:txBody>
          </p:sp>
          <p:sp>
            <p:nvSpPr>
              <p:cNvPr id="729" name="Rectangle 34"/>
              <p:cNvSpPr/>
              <p:nvPr/>
            </p:nvSpPr>
            <p:spPr>
              <a:xfrm>
                <a:off x="1" y="0"/>
                <a:ext cx="4433832" cy="2717078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34" name="Group 3"/>
            <p:cNvGrpSpPr/>
            <p:nvPr/>
          </p:nvGrpSpPr>
          <p:grpSpPr>
            <a:xfrm>
              <a:off x="8613750" y="1"/>
              <a:ext cx="5257803" cy="2717079"/>
              <a:chOff x="0" y="0"/>
              <a:chExt cx="5257801" cy="2717077"/>
            </a:xfrm>
          </p:grpSpPr>
          <p:sp>
            <p:nvSpPr>
              <p:cNvPr id="731" name="Google Shape;514;p61"/>
              <p:cNvSpPr txBox="1"/>
              <p:nvPr/>
            </p:nvSpPr>
            <p:spPr>
              <a:xfrm>
                <a:off x="0" y="1378872"/>
                <a:ext cx="5257802" cy="736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/>
              <a:p>
                <a: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const classmates = [“</a:t>
                </a:r>
                <a:r>
                  <a:t>철수</a:t>
                </a:r>
                <a:r>
                  <a:t>", “</a:t>
                </a:r>
                <a:r>
                  <a:t>영희</a:t>
                </a:r>
                <a:r>
                  <a:t>"] </a:t>
                </a:r>
              </a:p>
            </p:txBody>
          </p:sp>
          <p:sp>
            <p:nvSpPr>
              <p:cNvPr id="732" name="Google Shape;515;p61"/>
              <p:cNvSpPr txBox="1"/>
              <p:nvPr/>
            </p:nvSpPr>
            <p:spPr>
              <a:xfrm>
                <a:off x="1342624" y="234978"/>
                <a:ext cx="2648754" cy="7363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문자열 배열</a:t>
                </a:r>
              </a:p>
            </p:txBody>
          </p:sp>
          <p:sp>
            <p:nvSpPr>
              <p:cNvPr id="733" name="Rectangle 35"/>
              <p:cNvSpPr/>
              <p:nvPr/>
            </p:nvSpPr>
            <p:spPr>
              <a:xfrm>
                <a:off x="0" y="0"/>
                <a:ext cx="5257802" cy="2717078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36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- 02-</a:t>
            </a:r>
            <a:r>
              <a:t>array.html</a:t>
            </a:r>
          </a:p>
        </p:txBody>
      </p:sp>
      <p:sp>
        <p:nvSpPr>
          <p:cNvPr id="73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1" name="Google Shape;442;p54"/>
          <p:cNvSpPr txBox="1"/>
          <p:nvPr/>
        </p:nvSpPr>
        <p:spPr>
          <a:xfrm>
            <a:off x="3590575" y="1145703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배열의 다양한 기능 </a:t>
            </a:r>
            <a:r>
              <a:t>- </a:t>
            </a:r>
            <a:r>
              <a:t>초급</a:t>
            </a:r>
          </a:p>
        </p:txBody>
      </p:sp>
      <p:sp>
        <p:nvSpPr>
          <p:cNvPr id="742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- 02-</a:t>
            </a:r>
            <a:r>
              <a:t>array.html</a:t>
            </a:r>
          </a:p>
        </p:txBody>
      </p:sp>
      <p:sp>
        <p:nvSpPr>
          <p:cNvPr id="743" name="Google Shape;536;p62"/>
          <p:cNvSpPr txBox="1"/>
          <p:nvPr/>
        </p:nvSpPr>
        <p:spPr>
          <a:xfrm>
            <a:off x="7012803" y="1835449"/>
            <a:ext cx="3788124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const </a:t>
            </a:r>
            <a:r>
              <a:rPr>
                <a:solidFill>
                  <a:srgbClr val="FF0000"/>
                </a:solidFill>
              </a:rPr>
              <a:t>array</a:t>
            </a:r>
            <a:r>
              <a:t> </a:t>
            </a:r>
            <a:r>
              <a:t>= [“</a:t>
            </a:r>
            <a:r>
              <a:t>배열”</a:t>
            </a:r>
            <a:r>
              <a:t>]</a:t>
            </a:r>
          </a:p>
        </p:txBody>
      </p:sp>
      <p:sp>
        <p:nvSpPr>
          <p:cNvPr id="744" name="Google Shape;524;p62"/>
          <p:cNvSpPr txBox="1"/>
          <p:nvPr/>
        </p:nvSpPr>
        <p:spPr>
          <a:xfrm>
            <a:off x="2600152" y="3501242"/>
            <a:ext cx="3970277" cy="73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배열의 길이 구하기</a:t>
            </a:r>
          </a:p>
        </p:txBody>
      </p:sp>
      <p:sp>
        <p:nvSpPr>
          <p:cNvPr id="745" name="Google Shape;530;p62"/>
          <p:cNvSpPr txBox="1"/>
          <p:nvPr/>
        </p:nvSpPr>
        <p:spPr>
          <a:xfrm>
            <a:off x="2600152" y="4343400"/>
            <a:ext cx="3970277" cy="715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array.</a:t>
            </a:r>
            <a:r>
              <a:rPr>
                <a:solidFill>
                  <a:srgbClr val="0000FF"/>
                </a:solidFill>
              </a:rPr>
              <a:t>length</a:t>
            </a:r>
          </a:p>
        </p:txBody>
      </p:sp>
      <p:sp>
        <p:nvSpPr>
          <p:cNvPr id="746" name="Rectangle 51"/>
          <p:cNvSpPr/>
          <p:nvPr/>
        </p:nvSpPr>
        <p:spPr>
          <a:xfrm>
            <a:off x="2800498" y="3306205"/>
            <a:ext cx="3569588" cy="207470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7" name="Google Shape;525;p62"/>
          <p:cNvSpPr txBox="1"/>
          <p:nvPr/>
        </p:nvSpPr>
        <p:spPr>
          <a:xfrm>
            <a:off x="7004491" y="3501242"/>
            <a:ext cx="3970276" cy="73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배열의 값 꺼내기</a:t>
            </a:r>
          </a:p>
        </p:txBody>
      </p:sp>
      <p:sp>
        <p:nvSpPr>
          <p:cNvPr id="748" name="Google Shape;531;p62"/>
          <p:cNvSpPr txBox="1"/>
          <p:nvPr/>
        </p:nvSpPr>
        <p:spPr>
          <a:xfrm>
            <a:off x="7004491" y="4343400"/>
            <a:ext cx="3970276" cy="73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array</a:t>
            </a:r>
            <a:r>
              <a:rPr>
                <a:solidFill>
                  <a:srgbClr val="0000FF"/>
                </a:solidFill>
              </a:rPr>
              <a:t>[</a:t>
            </a:r>
            <a:r>
              <a:rPr>
                <a:solidFill>
                  <a:srgbClr val="0000FF"/>
                </a:solidFill>
              </a:rPr>
              <a:t>숫자</a:t>
            </a:r>
            <a:r>
              <a:rPr>
                <a:solidFill>
                  <a:srgbClr val="0000FF"/>
                </a:solidFill>
              </a:rPr>
              <a:t>]</a:t>
            </a:r>
          </a:p>
        </p:txBody>
      </p:sp>
      <p:sp>
        <p:nvSpPr>
          <p:cNvPr id="749" name="Rectangle 52"/>
          <p:cNvSpPr/>
          <p:nvPr/>
        </p:nvSpPr>
        <p:spPr>
          <a:xfrm>
            <a:off x="7204836" y="3306205"/>
            <a:ext cx="3569588" cy="207470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0" name="Google Shape;526;p62"/>
          <p:cNvSpPr txBox="1"/>
          <p:nvPr/>
        </p:nvSpPr>
        <p:spPr>
          <a:xfrm>
            <a:off x="11264900" y="3501242"/>
            <a:ext cx="3970276" cy="73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 맨 뒤에 값 추가</a:t>
            </a:r>
          </a:p>
        </p:txBody>
      </p:sp>
      <p:sp>
        <p:nvSpPr>
          <p:cNvPr id="751" name="Google Shape;532;p62"/>
          <p:cNvSpPr txBox="1"/>
          <p:nvPr/>
        </p:nvSpPr>
        <p:spPr>
          <a:xfrm>
            <a:off x="11264900" y="4343400"/>
            <a:ext cx="3970276" cy="715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array.</a:t>
            </a:r>
            <a:r>
              <a:rPr>
                <a:solidFill>
                  <a:srgbClr val="0000FF"/>
                </a:solidFill>
              </a:rPr>
              <a:t>push()</a:t>
            </a:r>
          </a:p>
        </p:txBody>
      </p:sp>
      <p:sp>
        <p:nvSpPr>
          <p:cNvPr id="752" name="Rectangle 53"/>
          <p:cNvSpPr/>
          <p:nvPr/>
        </p:nvSpPr>
        <p:spPr>
          <a:xfrm>
            <a:off x="11465245" y="3306205"/>
            <a:ext cx="3569588" cy="207470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3" name="Google Shape;527;p62"/>
          <p:cNvSpPr txBox="1"/>
          <p:nvPr/>
        </p:nvSpPr>
        <p:spPr>
          <a:xfrm>
            <a:off x="2601308" y="6200428"/>
            <a:ext cx="3970276" cy="73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 맨 마지막 값 삭제</a:t>
            </a:r>
          </a:p>
        </p:txBody>
      </p:sp>
      <p:sp>
        <p:nvSpPr>
          <p:cNvPr id="754" name="Google Shape;533;p62"/>
          <p:cNvSpPr txBox="1"/>
          <p:nvPr/>
        </p:nvSpPr>
        <p:spPr>
          <a:xfrm>
            <a:off x="2601308" y="7021914"/>
            <a:ext cx="3970276" cy="71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array.</a:t>
            </a:r>
            <a:r>
              <a:rPr>
                <a:solidFill>
                  <a:srgbClr val="0000FF"/>
                </a:solidFill>
              </a:rPr>
              <a:t>pop()</a:t>
            </a:r>
          </a:p>
        </p:txBody>
      </p:sp>
      <p:sp>
        <p:nvSpPr>
          <p:cNvPr id="755" name="Rectangle 54"/>
          <p:cNvSpPr/>
          <p:nvPr/>
        </p:nvSpPr>
        <p:spPr>
          <a:xfrm>
            <a:off x="2801653" y="5984719"/>
            <a:ext cx="3569588" cy="207470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6" name="Google Shape;528;p62"/>
          <p:cNvSpPr txBox="1"/>
          <p:nvPr/>
        </p:nvSpPr>
        <p:spPr>
          <a:xfrm>
            <a:off x="6969663" y="6200428"/>
            <a:ext cx="3970277" cy="73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 요소 정렬</a:t>
            </a:r>
          </a:p>
        </p:txBody>
      </p:sp>
      <p:sp>
        <p:nvSpPr>
          <p:cNvPr id="757" name="Google Shape;534;p62"/>
          <p:cNvSpPr txBox="1"/>
          <p:nvPr/>
        </p:nvSpPr>
        <p:spPr>
          <a:xfrm>
            <a:off x="6969663" y="7021914"/>
            <a:ext cx="3970277" cy="71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array.</a:t>
            </a:r>
            <a:r>
              <a:rPr>
                <a:solidFill>
                  <a:srgbClr val="0000FF"/>
                </a:solidFill>
              </a:rPr>
              <a:t>sort()</a:t>
            </a:r>
          </a:p>
        </p:txBody>
      </p:sp>
      <p:sp>
        <p:nvSpPr>
          <p:cNvPr id="758" name="Rectangle 55"/>
          <p:cNvSpPr/>
          <p:nvPr/>
        </p:nvSpPr>
        <p:spPr>
          <a:xfrm>
            <a:off x="7170008" y="5984719"/>
            <a:ext cx="3569589" cy="207470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9" name="Google Shape;529;p62"/>
          <p:cNvSpPr txBox="1"/>
          <p:nvPr/>
        </p:nvSpPr>
        <p:spPr>
          <a:xfrm>
            <a:off x="11266054" y="6200428"/>
            <a:ext cx="3970277" cy="73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 데이터 확인</a:t>
            </a:r>
          </a:p>
        </p:txBody>
      </p:sp>
      <p:sp>
        <p:nvSpPr>
          <p:cNvPr id="760" name="Google Shape;535;p62"/>
          <p:cNvSpPr txBox="1"/>
          <p:nvPr/>
        </p:nvSpPr>
        <p:spPr>
          <a:xfrm>
            <a:off x="11266054" y="7021914"/>
            <a:ext cx="3970277" cy="73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array.</a:t>
            </a:r>
            <a:r>
              <a:rPr>
                <a:solidFill>
                  <a:srgbClr val="0000FF"/>
                </a:solidFill>
              </a:rPr>
              <a:t>includes(</a:t>
            </a:r>
            <a:r>
              <a:rPr>
                <a:solidFill>
                  <a:srgbClr val="0000FF"/>
                </a:solidFill>
              </a:rPr>
              <a:t>값</a:t>
            </a:r>
            <a:r>
              <a:rPr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761" name="Rectangle 56"/>
          <p:cNvSpPr/>
          <p:nvPr/>
        </p:nvSpPr>
        <p:spPr>
          <a:xfrm>
            <a:off x="11466400" y="5984719"/>
            <a:ext cx="3569588" cy="207470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66" name="Google Shape;442;p54"/>
          <p:cNvSpPr txBox="1"/>
          <p:nvPr/>
        </p:nvSpPr>
        <p:spPr>
          <a:xfrm>
            <a:off x="3590575" y="1145703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배열의 다양한 기능 </a:t>
            </a:r>
            <a:r>
              <a:t>- </a:t>
            </a:r>
            <a:r>
              <a:t>중급</a:t>
            </a:r>
          </a:p>
        </p:txBody>
      </p:sp>
      <p:sp>
        <p:nvSpPr>
          <p:cNvPr id="767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- 02-</a:t>
            </a:r>
            <a:r>
              <a:t>array.html</a:t>
            </a:r>
          </a:p>
        </p:txBody>
      </p:sp>
      <p:sp>
        <p:nvSpPr>
          <p:cNvPr id="768" name="Rectangle 51"/>
          <p:cNvSpPr/>
          <p:nvPr/>
        </p:nvSpPr>
        <p:spPr>
          <a:xfrm>
            <a:off x="2800498" y="3306205"/>
            <a:ext cx="3569588" cy="207470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9" name="Rectangle 52"/>
          <p:cNvSpPr/>
          <p:nvPr/>
        </p:nvSpPr>
        <p:spPr>
          <a:xfrm>
            <a:off x="7204836" y="3306205"/>
            <a:ext cx="3569588" cy="207470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0" name="Rectangle 53"/>
          <p:cNvSpPr/>
          <p:nvPr/>
        </p:nvSpPr>
        <p:spPr>
          <a:xfrm>
            <a:off x="11465245" y="3306205"/>
            <a:ext cx="3569588" cy="207470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1" name="Google Shape;543;p63"/>
          <p:cNvSpPr txBox="1"/>
          <p:nvPr/>
        </p:nvSpPr>
        <p:spPr>
          <a:xfrm>
            <a:off x="3046076" y="3501242"/>
            <a:ext cx="3189672" cy="73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배열 </a:t>
            </a:r>
            <a:r>
              <a:t>2</a:t>
            </a:r>
            <a:r>
              <a:t>개 연결</a:t>
            </a:r>
          </a:p>
        </p:txBody>
      </p:sp>
      <p:sp>
        <p:nvSpPr>
          <p:cNvPr id="772" name="Google Shape;544;p63"/>
          <p:cNvSpPr txBox="1"/>
          <p:nvPr/>
        </p:nvSpPr>
        <p:spPr>
          <a:xfrm>
            <a:off x="7418516" y="3501242"/>
            <a:ext cx="3189672" cy="73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배열을 문자로 만들기</a:t>
            </a:r>
          </a:p>
        </p:txBody>
      </p:sp>
      <p:sp>
        <p:nvSpPr>
          <p:cNvPr id="773" name="Google Shape;550;p63"/>
          <p:cNvSpPr txBox="1"/>
          <p:nvPr/>
        </p:nvSpPr>
        <p:spPr>
          <a:xfrm>
            <a:off x="11717543" y="4343400"/>
            <a:ext cx="3189672" cy="715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array.</a:t>
            </a:r>
            <a:r>
              <a:rPr>
                <a:solidFill>
                  <a:srgbClr val="0000FF"/>
                </a:solidFill>
              </a:rPr>
              <a:t>slice()</a:t>
            </a:r>
          </a:p>
        </p:txBody>
      </p:sp>
      <p:grpSp>
        <p:nvGrpSpPr>
          <p:cNvPr id="780" name="Group 2"/>
          <p:cNvGrpSpPr/>
          <p:nvPr/>
        </p:nvGrpSpPr>
        <p:grpSpPr>
          <a:xfrm>
            <a:off x="4782146" y="5984719"/>
            <a:ext cx="8064504" cy="2074703"/>
            <a:chOff x="0" y="0"/>
            <a:chExt cx="8064502" cy="2074701"/>
          </a:xfrm>
        </p:grpSpPr>
        <p:sp>
          <p:nvSpPr>
            <p:cNvPr id="774" name="Rectangle 54"/>
            <p:cNvSpPr/>
            <p:nvPr/>
          </p:nvSpPr>
          <p:spPr>
            <a:xfrm>
              <a:off x="53605" y="-1"/>
              <a:ext cx="3569589" cy="207470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5" name="Rectangle 56"/>
            <p:cNvSpPr/>
            <p:nvPr/>
          </p:nvSpPr>
          <p:spPr>
            <a:xfrm>
              <a:off x="4441309" y="-1"/>
              <a:ext cx="3569589" cy="207470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6" name="Google Shape;546;p63"/>
            <p:cNvSpPr txBox="1"/>
            <p:nvPr/>
          </p:nvSpPr>
          <p:spPr>
            <a:xfrm>
              <a:off x="0" y="215709"/>
              <a:ext cx="3676799" cy="736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배열에서 원하는 요소 뽑기</a:t>
              </a:r>
            </a:p>
          </p:txBody>
        </p:sp>
        <p:sp>
          <p:nvSpPr>
            <p:cNvPr id="777" name="Google Shape;547;p63"/>
            <p:cNvSpPr txBox="1"/>
            <p:nvPr/>
          </p:nvSpPr>
          <p:spPr>
            <a:xfrm>
              <a:off x="4387704" y="215709"/>
              <a:ext cx="3676799" cy="736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배열의 모든 요소 변경</a:t>
              </a:r>
            </a:p>
          </p:txBody>
        </p:sp>
        <p:sp>
          <p:nvSpPr>
            <p:cNvPr id="778" name="Google Shape;551;p63"/>
            <p:cNvSpPr txBox="1"/>
            <p:nvPr/>
          </p:nvSpPr>
          <p:spPr>
            <a:xfrm>
              <a:off x="0" y="1037194"/>
              <a:ext cx="3676799" cy="715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array.</a:t>
              </a:r>
              <a:r>
                <a:rPr>
                  <a:solidFill>
                    <a:srgbClr val="0000FF"/>
                  </a:solidFill>
                </a:rPr>
                <a:t>filter()</a:t>
              </a:r>
            </a:p>
          </p:txBody>
        </p:sp>
        <p:sp>
          <p:nvSpPr>
            <p:cNvPr id="779" name="Google Shape;552;p63"/>
            <p:cNvSpPr txBox="1"/>
            <p:nvPr/>
          </p:nvSpPr>
          <p:spPr>
            <a:xfrm>
              <a:off x="4387704" y="1037194"/>
              <a:ext cx="3676799" cy="715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array.</a:t>
              </a:r>
              <a:r>
                <a:rPr>
                  <a:solidFill>
                    <a:srgbClr val="0000FF"/>
                  </a:solidFill>
                </a:rPr>
                <a:t>map()</a:t>
              </a:r>
            </a:p>
          </p:txBody>
        </p:sp>
      </p:grpSp>
      <p:sp>
        <p:nvSpPr>
          <p:cNvPr id="781" name="Google Shape;545;p63"/>
          <p:cNvSpPr txBox="1"/>
          <p:nvPr/>
        </p:nvSpPr>
        <p:spPr>
          <a:xfrm>
            <a:off x="11678288" y="3501242"/>
            <a:ext cx="3189672" cy="73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 분리</a:t>
            </a:r>
          </a:p>
        </p:txBody>
      </p:sp>
      <p:sp>
        <p:nvSpPr>
          <p:cNvPr id="782" name="Google Shape;548;p63"/>
          <p:cNvSpPr txBox="1"/>
          <p:nvPr/>
        </p:nvSpPr>
        <p:spPr>
          <a:xfrm>
            <a:off x="3052573" y="4343400"/>
            <a:ext cx="3189672" cy="715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array.</a:t>
            </a:r>
            <a:r>
              <a:rPr>
                <a:solidFill>
                  <a:srgbClr val="0000FF"/>
                </a:solidFill>
              </a:rPr>
              <a:t>concat(array2)</a:t>
            </a:r>
          </a:p>
        </p:txBody>
      </p:sp>
      <p:sp>
        <p:nvSpPr>
          <p:cNvPr id="783" name="Google Shape;549;p63"/>
          <p:cNvSpPr txBox="1"/>
          <p:nvPr/>
        </p:nvSpPr>
        <p:spPr>
          <a:xfrm>
            <a:off x="7394792" y="4343400"/>
            <a:ext cx="3189672" cy="715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array.</a:t>
            </a:r>
            <a:r>
              <a:rPr>
                <a:solidFill>
                  <a:srgbClr val="0000FF"/>
                </a:solidFill>
              </a:rPr>
              <a:t>join()</a:t>
            </a:r>
          </a:p>
        </p:txBody>
      </p:sp>
      <p:sp>
        <p:nvSpPr>
          <p:cNvPr id="78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8" name="Google Shape;442;p54"/>
          <p:cNvSpPr txBox="1"/>
          <p:nvPr/>
        </p:nvSpPr>
        <p:spPr>
          <a:xfrm>
            <a:off x="3590575" y="1145703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문자열도 배열입니다</a:t>
            </a:r>
          </a:p>
        </p:txBody>
      </p:sp>
      <p:sp>
        <p:nvSpPr>
          <p:cNvPr id="789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- 02-</a:t>
            </a:r>
            <a:r>
              <a:t>array.html</a:t>
            </a:r>
          </a:p>
        </p:txBody>
      </p:sp>
      <p:grpSp>
        <p:nvGrpSpPr>
          <p:cNvPr id="796" name="Group 2"/>
          <p:cNvGrpSpPr/>
          <p:nvPr/>
        </p:nvGrpSpPr>
        <p:grpSpPr>
          <a:xfrm>
            <a:off x="4782146" y="5984719"/>
            <a:ext cx="8064504" cy="2074703"/>
            <a:chOff x="0" y="0"/>
            <a:chExt cx="8064502" cy="2074701"/>
          </a:xfrm>
        </p:grpSpPr>
        <p:sp>
          <p:nvSpPr>
            <p:cNvPr id="790" name="Rectangle 54"/>
            <p:cNvSpPr/>
            <p:nvPr/>
          </p:nvSpPr>
          <p:spPr>
            <a:xfrm>
              <a:off x="53605" y="-1"/>
              <a:ext cx="3569589" cy="207470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1" name="Rectangle 56"/>
            <p:cNvSpPr/>
            <p:nvPr/>
          </p:nvSpPr>
          <p:spPr>
            <a:xfrm>
              <a:off x="4441309" y="-1"/>
              <a:ext cx="3569589" cy="207470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2" name="Google Shape;546;p63"/>
            <p:cNvSpPr txBox="1"/>
            <p:nvPr/>
          </p:nvSpPr>
          <p:spPr>
            <a:xfrm>
              <a:off x="0" y="215709"/>
              <a:ext cx="3676799" cy="736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문자열 쪼개기</a:t>
              </a:r>
            </a:p>
          </p:txBody>
        </p:sp>
        <p:sp>
          <p:nvSpPr>
            <p:cNvPr id="793" name="Google Shape;547;p63"/>
            <p:cNvSpPr txBox="1"/>
            <p:nvPr/>
          </p:nvSpPr>
          <p:spPr>
            <a:xfrm>
              <a:off x="4387704" y="215709"/>
              <a:ext cx="3676799" cy="736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문자열 양끝 빈칸제거</a:t>
              </a:r>
            </a:p>
          </p:txBody>
        </p:sp>
        <p:sp>
          <p:nvSpPr>
            <p:cNvPr id="794" name="Google Shape;551;p63"/>
            <p:cNvSpPr txBox="1"/>
            <p:nvPr/>
          </p:nvSpPr>
          <p:spPr>
            <a:xfrm>
              <a:off x="0" y="1037194"/>
              <a:ext cx="3676799" cy="715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string.</a:t>
              </a:r>
              <a:r>
                <a:rPr>
                  <a:solidFill>
                    <a:srgbClr val="0000FF"/>
                  </a:solidFill>
                </a:rPr>
                <a:t>split()</a:t>
              </a:r>
            </a:p>
          </p:txBody>
        </p:sp>
        <p:sp>
          <p:nvSpPr>
            <p:cNvPr id="795" name="Google Shape;552;p63"/>
            <p:cNvSpPr txBox="1"/>
            <p:nvPr/>
          </p:nvSpPr>
          <p:spPr>
            <a:xfrm>
              <a:off x="4387704" y="1037194"/>
              <a:ext cx="3676799" cy="715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string.</a:t>
              </a:r>
              <a:r>
                <a:rPr>
                  <a:solidFill>
                    <a:srgbClr val="0000FF"/>
                  </a:solidFill>
                </a:rPr>
                <a:t>trim()</a:t>
              </a:r>
            </a:p>
          </p:txBody>
        </p:sp>
      </p:grpSp>
      <p:sp>
        <p:nvSpPr>
          <p:cNvPr id="79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  <p:grpSp>
        <p:nvGrpSpPr>
          <p:cNvPr id="801" name="Group 2"/>
          <p:cNvGrpSpPr/>
          <p:nvPr/>
        </p:nvGrpSpPr>
        <p:grpSpPr>
          <a:xfrm>
            <a:off x="4449203" y="2345776"/>
            <a:ext cx="9031501" cy="3024387"/>
            <a:chOff x="0" y="0"/>
            <a:chExt cx="9031499" cy="3024385"/>
          </a:xfrm>
        </p:grpSpPr>
        <p:sp>
          <p:nvSpPr>
            <p:cNvPr id="798" name="Google Shape;512;p61"/>
            <p:cNvSpPr txBox="1"/>
            <p:nvPr/>
          </p:nvSpPr>
          <p:spPr>
            <a:xfrm>
              <a:off x="1027104" y="1008944"/>
              <a:ext cx="6989109" cy="795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noAutofit/>
            </a:bodyPr>
            <a:lstStyle>
              <a:lvl1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const email = “codecamp@gmail.com  ”</a:t>
              </a:r>
            </a:p>
          </p:txBody>
        </p:sp>
        <p:sp>
          <p:nvSpPr>
            <p:cNvPr id="799" name="Google Shape;513;p61"/>
            <p:cNvSpPr txBox="1"/>
            <p:nvPr/>
          </p:nvSpPr>
          <p:spPr>
            <a:xfrm>
              <a:off x="3047491" y="261555"/>
              <a:ext cx="2948335" cy="819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noAutofit/>
            </a:bodyPr>
            <a:lstStyle>
              <a:lvl1pPr algn="ctr">
                <a:defRPr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문자열 배열</a:t>
              </a:r>
            </a:p>
          </p:txBody>
        </p:sp>
        <p:sp>
          <p:nvSpPr>
            <p:cNvPr id="800" name="Rectangle 34"/>
            <p:cNvSpPr/>
            <p:nvPr/>
          </p:nvSpPr>
          <p:spPr>
            <a:xfrm>
              <a:off x="0" y="0"/>
              <a:ext cx="9031500" cy="3024386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02" name="email[0] = “c”"/>
          <p:cNvSpPr txBox="1"/>
          <p:nvPr/>
        </p:nvSpPr>
        <p:spPr>
          <a:xfrm>
            <a:off x="6802264" y="4188724"/>
            <a:ext cx="187415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email</a:t>
            </a:r>
            <a:r>
              <a:rPr>
                <a:solidFill>
                  <a:srgbClr val="0000FF"/>
                </a:solidFill>
              </a:rPr>
              <a:t>[0]</a:t>
            </a:r>
            <a:r>
              <a:t> = “c”</a:t>
            </a:r>
          </a:p>
        </p:txBody>
      </p:sp>
      <p:sp>
        <p:nvSpPr>
          <p:cNvPr id="803" name="email[1] = “o”"/>
          <p:cNvSpPr txBox="1"/>
          <p:nvPr/>
        </p:nvSpPr>
        <p:spPr>
          <a:xfrm>
            <a:off x="6793706" y="4544324"/>
            <a:ext cx="189126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email</a:t>
            </a:r>
            <a:r>
              <a:rPr>
                <a:solidFill>
                  <a:srgbClr val="0000FF"/>
                </a:solidFill>
              </a:rPr>
              <a:t>[1]</a:t>
            </a:r>
            <a:r>
              <a:t> = “o”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0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7" name="Google Shape;442;p54"/>
          <p:cNvSpPr txBox="1"/>
          <p:nvPr/>
        </p:nvSpPr>
        <p:spPr>
          <a:xfrm>
            <a:off x="3590575" y="1145703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실무 사용 예시</a:t>
            </a:r>
          </a:p>
        </p:txBody>
      </p:sp>
      <p:sp>
        <p:nvSpPr>
          <p:cNvPr id="80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- 02-</a:t>
            </a:r>
            <a:r>
              <a:t>array.html</a:t>
            </a:r>
          </a:p>
        </p:txBody>
      </p:sp>
      <p:pic>
        <p:nvPicPr>
          <p:cNvPr id="809" name="Google Shape;563;p65" descr="Google Shape;563;p6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6800" y="2854620"/>
            <a:ext cx="12497346" cy="55789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810" name="Google Shape;565;p65"/>
          <p:cNvSpPr txBox="1"/>
          <p:nvPr/>
        </p:nvSpPr>
        <p:spPr>
          <a:xfrm>
            <a:off x="3450277" y="1905000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solidFill>
                  <a:srgbClr val="0000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split</a:t>
            </a:r>
            <a:r>
              <a:rPr>
                <a:solidFill>
                  <a:srgbClr val="000000"/>
                </a:solidFill>
              </a:rPr>
              <a:t>로 아이디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00"/>
                </a:solidFill>
              </a:rPr>
              <a:t>메일주소 나누기</a:t>
            </a:r>
          </a:p>
        </p:txBody>
      </p:sp>
      <p:sp>
        <p:nvSpPr>
          <p:cNvPr id="811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14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5" name="Google Shape;442;p54"/>
          <p:cNvSpPr txBox="1"/>
          <p:nvPr/>
        </p:nvSpPr>
        <p:spPr>
          <a:xfrm>
            <a:off x="3590575" y="1145703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실무 사용 예시</a:t>
            </a:r>
          </a:p>
        </p:txBody>
      </p:sp>
      <p:sp>
        <p:nvSpPr>
          <p:cNvPr id="816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- 02-</a:t>
            </a:r>
            <a:r>
              <a:t>array.html</a:t>
            </a:r>
          </a:p>
        </p:txBody>
      </p:sp>
      <p:sp>
        <p:nvSpPr>
          <p:cNvPr id="817" name="Google Shape;565;p65"/>
          <p:cNvSpPr txBox="1"/>
          <p:nvPr/>
        </p:nvSpPr>
        <p:spPr>
          <a:xfrm>
            <a:off x="3450277" y="1905000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solidFill>
                  <a:srgbClr val="0000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trim</a:t>
            </a:r>
            <a:r>
              <a:rPr>
                <a:solidFill>
                  <a:srgbClr val="000000"/>
                </a:solidFill>
              </a:rPr>
              <a:t>을 이용해 실수로 적은 공백 제거</a:t>
            </a:r>
          </a:p>
        </p:txBody>
      </p:sp>
      <p:pic>
        <p:nvPicPr>
          <p:cNvPr id="818" name="Google Shape;572;p66" descr="Google Shape;572;p6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3222" y="2830030"/>
            <a:ext cx="8742351" cy="55972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819" name="Google Shape;573;p66" descr="Google Shape;573;p6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3221" y="8676692"/>
            <a:ext cx="8742351" cy="495113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2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26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Google Shape;303;p39"/>
          <p:cNvSpPr txBox="1"/>
          <p:nvPr/>
        </p:nvSpPr>
        <p:spPr>
          <a:xfrm>
            <a:off x="3450277" y="3994172"/>
            <a:ext cx="10447646" cy="21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배열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828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- 02-</a:t>
            </a:r>
            <a:r>
              <a:t>array.html</a:t>
            </a:r>
          </a:p>
        </p:txBody>
      </p:sp>
      <p:sp>
        <p:nvSpPr>
          <p:cNvPr id="83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3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3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836" name="Rectangle 2"/>
          <p:cNvSpPr txBox="1"/>
          <p:nvPr/>
        </p:nvSpPr>
        <p:spPr>
          <a:xfrm>
            <a:off x="7248904" y="4090337"/>
            <a:ext cx="2640188" cy="112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#3 </a:t>
            </a:r>
            <a:r>
              <a:t>객체</a:t>
            </a:r>
          </a:p>
        </p:txBody>
      </p:sp>
      <p:sp>
        <p:nvSpPr>
          <p:cNvPr id="83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4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842" name="Google Shape;591;p69"/>
          <p:cNvSpPr txBox="1"/>
          <p:nvPr/>
        </p:nvSpPr>
        <p:spPr>
          <a:xfrm>
            <a:off x="3450277" y="1260992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객체</a:t>
            </a:r>
          </a:p>
        </p:txBody>
      </p:sp>
      <p:sp>
        <p:nvSpPr>
          <p:cNvPr id="843" name="Google Shape;593;p69"/>
          <p:cNvSpPr txBox="1"/>
          <p:nvPr/>
        </p:nvSpPr>
        <p:spPr>
          <a:xfrm>
            <a:off x="3450277" y="2139288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다양한 데이터를 하나의 </a:t>
            </a:r>
            <a:r>
              <a:rPr>
                <a:solidFill>
                  <a:srgbClr val="FF0000"/>
                </a:solidFill>
              </a:rPr>
              <a:t>그룹으로 묶는 것</a:t>
            </a:r>
          </a:p>
        </p:txBody>
      </p:sp>
      <p:pic>
        <p:nvPicPr>
          <p:cNvPr id="844" name="Google Shape;594;p69" descr="Google Shape;594;p6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2794" y="3133722"/>
            <a:ext cx="4822614" cy="3847254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Google Shape;595;p69"/>
          <p:cNvSpPr txBox="1"/>
          <p:nvPr/>
        </p:nvSpPr>
        <p:spPr>
          <a:xfrm>
            <a:off x="3450277" y="7538573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키 </a:t>
            </a:r>
            <a:r>
              <a:t>/ </a:t>
            </a:r>
            <a:r>
              <a:t>값으로 데이터를 연결</a:t>
            </a:r>
          </a:p>
        </p:txBody>
      </p:sp>
      <p:sp>
        <p:nvSpPr>
          <p:cNvPr id="84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1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Google Shape;61;p14"/>
          <p:cNvSpPr txBox="1"/>
          <p:nvPr/>
        </p:nvSpPr>
        <p:spPr>
          <a:xfrm>
            <a:off x="5919349" y="1277251"/>
            <a:ext cx="5509502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태그의 종류</a:t>
            </a:r>
          </a:p>
        </p:txBody>
      </p:sp>
      <p:sp>
        <p:nvSpPr>
          <p:cNvPr id="119" name="Google Shape;96;p18"/>
          <p:cNvSpPr txBox="1"/>
          <p:nvPr/>
        </p:nvSpPr>
        <p:spPr>
          <a:xfrm>
            <a:off x="5115281" y="6324600"/>
            <a:ext cx="1491902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b="1"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빈 태그</a:t>
            </a:r>
          </a:p>
        </p:txBody>
      </p:sp>
      <p:sp>
        <p:nvSpPr>
          <p:cNvPr id="120" name="Google Shape;97;p18"/>
          <p:cNvSpPr txBox="1"/>
          <p:nvPr/>
        </p:nvSpPr>
        <p:spPr>
          <a:xfrm>
            <a:off x="4978691" y="7187627"/>
            <a:ext cx="1765083" cy="164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solidFill>
                  <a:srgbClr val="0000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&lt;br /&gt;</a:t>
            </a:r>
          </a:p>
          <a:p>
            <a:pPr algn="ctr">
              <a:defRPr sz="2800">
                <a:solidFill>
                  <a:srgbClr val="0000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  <a:p>
            <a:pPr algn="ctr">
              <a:defRPr sz="2800">
                <a:solidFill>
                  <a:srgbClr val="FF0000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&lt;hr /&gt;</a:t>
            </a:r>
          </a:p>
        </p:txBody>
      </p:sp>
      <p:sp>
        <p:nvSpPr>
          <p:cNvPr id="121" name="Google Shape;99;p18"/>
          <p:cNvSpPr txBox="1"/>
          <p:nvPr/>
        </p:nvSpPr>
        <p:spPr>
          <a:xfrm>
            <a:off x="9245375" y="6963112"/>
            <a:ext cx="4621662" cy="185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         안녕 </a:t>
            </a:r>
            <a:r>
              <a:rPr>
                <a:solidFill>
                  <a:srgbClr val="0000FF"/>
                </a:solidFill>
              </a:rPr>
              <a:t>&lt;br/&gt;</a:t>
            </a:r>
            <a:br>
              <a:rPr>
                <a:solidFill>
                  <a:srgbClr val="0000FF"/>
                </a:solidFill>
              </a:rPr>
            </a:br>
            <a:r>
              <a:t>하세요</a:t>
            </a:r>
            <a:br/>
          </a:p>
        </p:txBody>
      </p:sp>
      <p:sp>
        <p:nvSpPr>
          <p:cNvPr id="122" name="Google Shape;93;p18"/>
          <p:cNvSpPr txBox="1"/>
          <p:nvPr/>
        </p:nvSpPr>
        <p:spPr>
          <a:xfrm>
            <a:off x="4586461" y="2590800"/>
            <a:ext cx="2549545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b="1"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꾸며주는 태그 </a:t>
            </a:r>
          </a:p>
        </p:txBody>
      </p:sp>
      <p:sp>
        <p:nvSpPr>
          <p:cNvPr id="123" name="Google Shape;95;p18"/>
          <p:cNvSpPr txBox="1"/>
          <p:nvPr/>
        </p:nvSpPr>
        <p:spPr>
          <a:xfrm>
            <a:off x="3517222" y="3570330"/>
            <a:ext cx="4621662" cy="1642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&lt;strong&gt; Hello &lt;/strong&gt;</a:t>
            </a:r>
            <a:br/>
            <a:r>
              <a:t>&lt;u&gt; Hello &lt;/u&gt;</a:t>
            </a:r>
            <a:br/>
            <a:r>
              <a:t>&lt;h1&gt; Hello &lt;/h1&gt;</a:t>
            </a:r>
          </a:p>
        </p:txBody>
      </p:sp>
      <p:sp>
        <p:nvSpPr>
          <p:cNvPr id="124" name="Google Shape;98;p18"/>
          <p:cNvSpPr txBox="1"/>
          <p:nvPr/>
        </p:nvSpPr>
        <p:spPr>
          <a:xfrm>
            <a:off x="10420483" y="3512951"/>
            <a:ext cx="2271447" cy="187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Hello</a:t>
            </a:r>
            <a:br/>
            <a:r>
              <a:rPr b="0" u="sng"/>
              <a:t>Hello</a:t>
            </a:r>
            <a:br>
              <a:rPr b="0" u="sng"/>
            </a:br>
            <a:r>
              <a:rPr sz="4300"/>
              <a:t>Hello</a:t>
            </a:r>
          </a:p>
        </p:txBody>
      </p:sp>
      <p:pic>
        <p:nvPicPr>
          <p:cNvPr id="125" name="Graphic 35" descr="Graphic 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8355454" y="4118900"/>
            <a:ext cx="678717" cy="646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Graphic 36" descr="Graphic 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8355454" y="7470410"/>
            <a:ext cx="678717" cy="64633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 37"/>
          <p:cNvSpPr/>
          <p:nvPr/>
        </p:nvSpPr>
        <p:spPr>
          <a:xfrm>
            <a:off x="2960017" y="2392662"/>
            <a:ext cx="11120061" cy="3267864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Rectangle 38"/>
          <p:cNvSpPr/>
          <p:nvPr/>
        </p:nvSpPr>
        <p:spPr>
          <a:xfrm>
            <a:off x="2959100" y="6098857"/>
            <a:ext cx="11120061" cy="2824473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선"/>
          <p:cNvSpPr/>
          <p:nvPr/>
        </p:nvSpPr>
        <p:spPr>
          <a:xfrm>
            <a:off x="10616128" y="8529896"/>
            <a:ext cx="2549545" cy="1"/>
          </a:xfrm>
          <a:prstGeom prst="line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4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50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851" name="Google Shape;591;p69"/>
          <p:cNvSpPr txBox="1"/>
          <p:nvPr/>
        </p:nvSpPr>
        <p:spPr>
          <a:xfrm>
            <a:off x="3450277" y="1260992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객체를 사용하는 이유</a:t>
            </a:r>
          </a:p>
        </p:txBody>
      </p:sp>
      <p:pic>
        <p:nvPicPr>
          <p:cNvPr id="852" name="Google Shape;602;p70" descr="Google Shape;602;p7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5189" y="4038600"/>
            <a:ext cx="10097824" cy="12792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853" name="Google Shape;609;p71"/>
          <p:cNvSpPr txBox="1"/>
          <p:nvPr/>
        </p:nvSpPr>
        <p:spPr>
          <a:xfrm>
            <a:off x="3450277" y="6563932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이런 식으로 데이터를 정리할 경우</a:t>
            </a:r>
          </a:p>
        </p:txBody>
      </p:sp>
      <p:sp>
        <p:nvSpPr>
          <p:cNvPr id="854" name="Rectangle 1"/>
          <p:cNvSpPr txBox="1"/>
          <p:nvPr/>
        </p:nvSpPr>
        <p:spPr>
          <a:xfrm>
            <a:off x="7863195" y="7401579"/>
            <a:ext cx="10269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가독성</a:t>
            </a:r>
          </a:p>
        </p:txBody>
      </p:sp>
      <p:pic>
        <p:nvPicPr>
          <p:cNvPr id="85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92799" y="7401579"/>
            <a:ext cx="523221" cy="5232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20000"/>
              </a:srgbClr>
            </a:outerShdw>
          </a:effectLst>
        </p:spPr>
      </p:pic>
      <p:sp>
        <p:nvSpPr>
          <p:cNvPr id="85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60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861" name="Google Shape;591;p69"/>
          <p:cNvSpPr txBox="1"/>
          <p:nvPr/>
        </p:nvSpPr>
        <p:spPr>
          <a:xfrm>
            <a:off x="3450277" y="1260992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객체를 사용하는 이유</a:t>
            </a:r>
          </a:p>
        </p:txBody>
      </p:sp>
      <p:sp>
        <p:nvSpPr>
          <p:cNvPr id="862" name="Google Shape;617;p72"/>
          <p:cNvSpPr txBox="1"/>
          <p:nvPr/>
        </p:nvSpPr>
        <p:spPr>
          <a:xfrm>
            <a:off x="3450277" y="2250573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const profile = </a:t>
            </a:r>
            <a:r>
              <a:rPr>
                <a:solidFill>
                  <a:srgbClr val="0000FF"/>
                </a:solidFill>
              </a:rPr>
              <a:t>[“</a:t>
            </a:r>
            <a:r>
              <a:rPr>
                <a:solidFill>
                  <a:srgbClr val="0000FF"/>
                </a:solidFill>
              </a:rPr>
              <a:t>철수</a:t>
            </a:r>
            <a:r>
              <a:rPr>
                <a:solidFill>
                  <a:srgbClr val="0000FF"/>
                </a:solidFill>
              </a:rPr>
              <a:t>", “</a:t>
            </a:r>
            <a:r>
              <a:rPr>
                <a:solidFill>
                  <a:srgbClr val="0000FF"/>
                </a:solidFill>
              </a:rPr>
              <a:t>남자</a:t>
            </a:r>
            <a:r>
              <a:rPr>
                <a:solidFill>
                  <a:srgbClr val="0000FF"/>
                </a:solidFill>
              </a:rPr>
              <a:t>", 170, “64”, “</a:t>
            </a:r>
            <a:r>
              <a:rPr>
                <a:solidFill>
                  <a:srgbClr val="0000FF"/>
                </a:solidFill>
              </a:rPr>
              <a:t>구로구</a:t>
            </a:r>
            <a:r>
              <a:rPr>
                <a:solidFill>
                  <a:srgbClr val="0000FF"/>
                </a:solidFill>
              </a:rPr>
              <a:t>"]</a:t>
            </a:r>
          </a:p>
        </p:txBody>
      </p:sp>
      <p:sp>
        <p:nvSpPr>
          <p:cNvPr id="863" name="Google Shape;619;p72"/>
          <p:cNvSpPr txBox="1"/>
          <p:nvPr/>
        </p:nvSpPr>
        <p:spPr>
          <a:xfrm>
            <a:off x="3450277" y="4012753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요소들의 </a:t>
            </a:r>
            <a:r>
              <a:rPr>
                <a:solidFill>
                  <a:srgbClr val="FF0000"/>
                </a:solidFill>
              </a:rPr>
              <a:t>성격이 다를 경우</a:t>
            </a:r>
            <a:r>
              <a:t> 객체에 저장</a:t>
            </a:r>
          </a:p>
        </p:txBody>
      </p:sp>
      <p:sp>
        <p:nvSpPr>
          <p:cNvPr id="864" name="Straight Connector 18"/>
          <p:cNvSpPr/>
          <p:nvPr/>
        </p:nvSpPr>
        <p:spPr>
          <a:xfrm flipV="1">
            <a:off x="8674100" y="3031583"/>
            <a:ext cx="1" cy="842852"/>
          </a:xfrm>
          <a:prstGeom prst="line">
            <a:avLst/>
          </a:prstGeom>
          <a:ln w="44450" cap="rnd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65" name="Straight Connector 19"/>
          <p:cNvSpPr/>
          <p:nvPr/>
        </p:nvSpPr>
        <p:spPr>
          <a:xfrm flipV="1">
            <a:off x="8674100" y="4876800"/>
            <a:ext cx="1" cy="842851"/>
          </a:xfrm>
          <a:prstGeom prst="line">
            <a:avLst/>
          </a:prstGeom>
          <a:ln w="44450" cap="rnd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68" name="Group 3"/>
          <p:cNvGrpSpPr/>
          <p:nvPr/>
        </p:nvGrpSpPr>
        <p:grpSpPr>
          <a:xfrm>
            <a:off x="3263898" y="6048865"/>
            <a:ext cx="10447646" cy="3331251"/>
            <a:chOff x="0" y="0"/>
            <a:chExt cx="10447644" cy="3331249"/>
          </a:xfrm>
        </p:grpSpPr>
        <p:sp>
          <p:nvSpPr>
            <p:cNvPr id="866" name="Google Shape;621;p72"/>
            <p:cNvSpPr/>
            <p:nvPr/>
          </p:nvSpPr>
          <p:spPr>
            <a:xfrm>
              <a:off x="-1" y="40298"/>
              <a:ext cx="104476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lnSpc>
                  <a:spcPct val="115000"/>
                </a:lnSpc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const profile</a:t>
              </a:r>
              <a:r>
                <a:t>  </a:t>
              </a:r>
              <a:r>
                <a:t>= {</a:t>
              </a:r>
            </a:p>
            <a:p>
              <a:pPr algn="ctr">
                <a:lnSpc>
                  <a:spcPct val="115000"/>
                </a:lnSpc>
                <a:defRPr sz="2800">
                  <a:solidFill>
                    <a:srgbClr val="0000FF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     </a:t>
              </a:r>
              <a:r>
                <a:t>name: “</a:t>
              </a:r>
              <a:r>
                <a:t>철수</a:t>
              </a:r>
              <a:r>
                <a:t>",</a:t>
              </a:r>
            </a:p>
            <a:p>
              <a:pPr algn="ctr">
                <a:lnSpc>
                  <a:spcPct val="115000"/>
                </a:lnSpc>
                <a:defRPr sz="2800">
                  <a:solidFill>
                    <a:srgbClr val="0000FF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       </a:t>
              </a:r>
              <a:r>
                <a:t>gender: “</a:t>
              </a:r>
              <a:r>
                <a:t>남자</a:t>
              </a:r>
              <a:r>
                <a:t>",</a:t>
              </a:r>
            </a:p>
            <a:p>
              <a:pPr algn="ctr">
                <a:lnSpc>
                  <a:spcPct val="115000"/>
                </a:lnSpc>
                <a:defRPr sz="2800">
                  <a:solidFill>
                    <a:srgbClr val="0000FF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   </a:t>
              </a:r>
              <a:r>
                <a:t>height: 170,</a:t>
              </a:r>
            </a:p>
            <a:p>
              <a:pPr algn="ctr">
                <a:lnSpc>
                  <a:spcPct val="115000"/>
                </a:lnSpc>
                <a:defRPr sz="2800">
                  <a:solidFill>
                    <a:srgbClr val="0000FF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…</a:t>
              </a:r>
            </a:p>
            <a:p>
              <a:pPr>
                <a:lnSpc>
                  <a:spcPct val="115000"/>
                </a:lnSpc>
                <a:defRPr sz="2800">
                  <a:solidFill>
                    <a:srgbClr val="0000FF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                                      </a:t>
              </a:r>
              <a:r>
                <a:rPr>
                  <a:solidFill>
                    <a:srgbClr val="000000"/>
                  </a:solidFill>
                </a:rPr>
                <a:t>}</a:t>
              </a:r>
            </a:p>
          </p:txBody>
        </p:sp>
        <p:sp>
          <p:nvSpPr>
            <p:cNvPr id="867" name="Rectangle 20"/>
            <p:cNvSpPr/>
            <p:nvPr/>
          </p:nvSpPr>
          <p:spPr>
            <a:xfrm>
              <a:off x="3563225" y="-1"/>
              <a:ext cx="3629399" cy="3331251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7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874" name="Google Shape;591;p69"/>
          <p:cNvSpPr txBox="1"/>
          <p:nvPr/>
        </p:nvSpPr>
        <p:spPr>
          <a:xfrm>
            <a:off x="3450277" y="1260992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객체의 기능</a:t>
            </a:r>
          </a:p>
        </p:txBody>
      </p:sp>
      <p:sp>
        <p:nvSpPr>
          <p:cNvPr id="875" name="Google Shape;628;p73"/>
          <p:cNvSpPr txBox="1"/>
          <p:nvPr/>
        </p:nvSpPr>
        <p:spPr>
          <a:xfrm>
            <a:off x="3111499" y="2447369"/>
            <a:ext cx="10447646" cy="1967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const profile</a:t>
            </a:r>
            <a:r>
              <a:t> </a:t>
            </a:r>
            <a:r>
              <a:t>= {</a:t>
            </a:r>
          </a:p>
          <a:p>
            <a:pPr algn="ctr">
              <a:defRPr sz="2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    </a:t>
            </a:r>
            <a:r>
              <a:t>name: "</a:t>
            </a:r>
            <a:r>
              <a:t>철수</a:t>
            </a:r>
            <a:r>
              <a:t>",</a:t>
            </a:r>
          </a:p>
          <a:p>
            <a:pPr algn="ctr">
              <a:defRPr sz="2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               </a:t>
            </a:r>
            <a:r>
              <a:t>school: "</a:t>
            </a:r>
            <a:r>
              <a:t>꽃샘초등학교</a:t>
            </a:r>
          </a:p>
          <a:p>
            <a:pPr>
              <a:defRPr sz="2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                                          </a:t>
            </a:r>
            <a:r>
              <a:t>}</a:t>
            </a:r>
          </a:p>
        </p:txBody>
      </p:sp>
      <p:sp>
        <p:nvSpPr>
          <p:cNvPr id="876" name="Rectangle 24"/>
          <p:cNvSpPr/>
          <p:nvPr/>
        </p:nvSpPr>
        <p:spPr>
          <a:xfrm>
            <a:off x="5833166" y="2286000"/>
            <a:ext cx="5736533" cy="3096829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83" name="Group 1"/>
          <p:cNvGrpSpPr/>
          <p:nvPr/>
        </p:nvGrpSpPr>
        <p:grpSpPr>
          <a:xfrm>
            <a:off x="2361036" y="5805432"/>
            <a:ext cx="12680794" cy="2595211"/>
            <a:chOff x="0" y="0"/>
            <a:chExt cx="12680793" cy="2595210"/>
          </a:xfrm>
        </p:grpSpPr>
        <p:sp>
          <p:nvSpPr>
            <p:cNvPr id="877" name="Google Shape;629;p73"/>
            <p:cNvSpPr txBox="1"/>
            <p:nvPr/>
          </p:nvSpPr>
          <p:spPr>
            <a:xfrm>
              <a:off x="574506" y="1021131"/>
              <a:ext cx="4587521" cy="1574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>
                <a:defRPr sz="2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profile</a:t>
              </a:r>
              <a:r>
                <a:rPr>
                  <a:solidFill>
                    <a:srgbClr val="0000FF"/>
                  </a:solidFill>
                </a:rPr>
                <a:t>.name</a:t>
              </a:r>
              <a:r>
                <a:t>       </a:t>
              </a:r>
              <a:r>
                <a:t>//  “</a:t>
              </a:r>
              <a:r>
                <a:t>철수</a:t>
              </a:r>
              <a:r>
                <a:t>"</a:t>
              </a:r>
            </a:p>
            <a:p>
              <a:pPr>
                <a:defRPr sz="2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profile</a:t>
              </a:r>
              <a:r>
                <a:rPr>
                  <a:solidFill>
                    <a:srgbClr val="0000FF"/>
                  </a:solidFill>
                </a:rPr>
                <a:t>[“name”]</a:t>
              </a:r>
              <a:r>
                <a:t>  </a:t>
              </a:r>
              <a:r>
                <a:t>//  “</a:t>
              </a:r>
              <a:r>
                <a:t>철수</a:t>
              </a:r>
              <a:r>
                <a:t>"</a:t>
              </a:r>
            </a:p>
          </p:txBody>
        </p:sp>
        <p:sp>
          <p:nvSpPr>
            <p:cNvPr id="878" name="Google Shape;630;p73"/>
            <p:cNvSpPr txBox="1"/>
            <p:nvPr/>
          </p:nvSpPr>
          <p:spPr>
            <a:xfrm>
              <a:off x="990893" y="123396"/>
              <a:ext cx="3754746" cy="763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>
              <a:lvl1pPr algn="ctr">
                <a:defRPr sz="2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객체에서 값 꺼내기</a:t>
              </a:r>
            </a:p>
          </p:txBody>
        </p:sp>
        <p:sp>
          <p:nvSpPr>
            <p:cNvPr id="879" name="Google Shape;631;p73"/>
            <p:cNvSpPr txBox="1"/>
            <p:nvPr/>
          </p:nvSpPr>
          <p:spPr>
            <a:xfrm>
              <a:off x="7784872" y="123396"/>
              <a:ext cx="3754745" cy="763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객체에서 키</a:t>
              </a:r>
              <a:r>
                <a:t>&amp;</a:t>
              </a:r>
              <a:r>
                <a:t>값 삭제</a:t>
              </a:r>
            </a:p>
          </p:txBody>
        </p:sp>
        <p:sp>
          <p:nvSpPr>
            <p:cNvPr id="880" name="Google Shape;632;p73"/>
            <p:cNvSpPr txBox="1"/>
            <p:nvPr/>
          </p:nvSpPr>
          <p:spPr>
            <a:xfrm>
              <a:off x="6794500" y="981786"/>
              <a:ext cx="5886294" cy="1550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>
                <a:defRPr sz="2600">
                  <a:solidFill>
                    <a:srgbClr val="FF0000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delete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000000"/>
                  </a:solidFill>
                </a:rPr>
                <a:t>profile.name</a:t>
              </a:r>
            </a:p>
            <a:p>
              <a:pPr>
                <a:defRPr sz="26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// profile</a:t>
              </a:r>
              <a:r>
                <a:t> </a:t>
              </a:r>
              <a:r>
                <a:t>= {school: “</a:t>
              </a:r>
              <a:r>
                <a:t>꽃샘초등학교”</a:t>
              </a:r>
              <a:r>
                <a:t>}</a:t>
              </a:r>
            </a:p>
          </p:txBody>
        </p:sp>
        <p:sp>
          <p:nvSpPr>
            <p:cNvPr id="881" name="Rectangle 25"/>
            <p:cNvSpPr/>
            <p:nvPr/>
          </p:nvSpPr>
          <p:spPr>
            <a:xfrm>
              <a:off x="0" y="4984"/>
              <a:ext cx="5736533" cy="2571585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2" name="Rectangle 26"/>
            <p:cNvSpPr/>
            <p:nvPr/>
          </p:nvSpPr>
          <p:spPr>
            <a:xfrm>
              <a:off x="6793978" y="0"/>
              <a:ext cx="5736533" cy="2571585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8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icture 31" descr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892" name="Google Shape;303;p39"/>
          <p:cNvSpPr txBox="1"/>
          <p:nvPr/>
        </p:nvSpPr>
        <p:spPr>
          <a:xfrm>
            <a:off x="3356308" y="4425412"/>
            <a:ext cx="10447646" cy="140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객체 실습</a:t>
            </a:r>
          </a:p>
        </p:txBody>
      </p:sp>
      <p:pic>
        <p:nvPicPr>
          <p:cNvPr id="893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899" name="Google Shape;643;p75"/>
          <p:cNvSpPr txBox="1"/>
          <p:nvPr/>
        </p:nvSpPr>
        <p:spPr>
          <a:xfrm>
            <a:off x="3450277" y="1118991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배열 </a:t>
            </a:r>
            <a:r>
              <a:t>vs </a:t>
            </a:r>
            <a:r>
              <a:t>객체</a:t>
            </a:r>
          </a:p>
        </p:txBody>
      </p:sp>
      <p:sp>
        <p:nvSpPr>
          <p:cNvPr id="900" name="Google Shape;645;p75"/>
          <p:cNvSpPr txBox="1"/>
          <p:nvPr/>
        </p:nvSpPr>
        <p:spPr>
          <a:xfrm>
            <a:off x="2254298" y="2045217"/>
            <a:ext cx="4617078" cy="76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</a:t>
            </a:r>
          </a:p>
        </p:txBody>
      </p:sp>
      <p:sp>
        <p:nvSpPr>
          <p:cNvPr id="901" name="Google Shape;646;p75"/>
          <p:cNvSpPr txBox="1"/>
          <p:nvPr/>
        </p:nvSpPr>
        <p:spPr>
          <a:xfrm>
            <a:off x="10306177" y="2045217"/>
            <a:ext cx="4617078" cy="76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객체</a:t>
            </a:r>
          </a:p>
        </p:txBody>
      </p:sp>
      <p:sp>
        <p:nvSpPr>
          <p:cNvPr id="902" name="Google Shape;647;p75"/>
          <p:cNvSpPr txBox="1"/>
          <p:nvPr/>
        </p:nvSpPr>
        <p:spPr>
          <a:xfrm>
            <a:off x="2254298" y="7487592"/>
            <a:ext cx="4617078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같은 성격의 데이터</a:t>
            </a:r>
          </a:p>
        </p:txBody>
      </p:sp>
      <p:sp>
        <p:nvSpPr>
          <p:cNvPr id="903" name="Google Shape;648;p75"/>
          <p:cNvSpPr txBox="1"/>
          <p:nvPr/>
        </p:nvSpPr>
        <p:spPr>
          <a:xfrm>
            <a:off x="10306177" y="7487592"/>
            <a:ext cx="4617078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다른 성격의 데이터</a:t>
            </a:r>
          </a:p>
        </p:txBody>
      </p:sp>
      <p:sp>
        <p:nvSpPr>
          <p:cNvPr id="904" name="Rectangle 30"/>
          <p:cNvSpPr/>
          <p:nvPr/>
        </p:nvSpPr>
        <p:spPr>
          <a:xfrm>
            <a:off x="570510" y="1970589"/>
            <a:ext cx="7984653" cy="7050607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5" name="Rectangle 31"/>
          <p:cNvSpPr/>
          <p:nvPr/>
        </p:nvSpPr>
        <p:spPr>
          <a:xfrm>
            <a:off x="8842847" y="1970589"/>
            <a:ext cx="7984653" cy="7050607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  <p:pic>
        <p:nvPicPr>
          <p:cNvPr id="90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4658" y="2866284"/>
            <a:ext cx="5660116" cy="407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7870" y="4249818"/>
            <a:ext cx="7269934" cy="1308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1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2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913" name="Google Shape;643;p75"/>
          <p:cNvSpPr txBox="1"/>
          <p:nvPr/>
        </p:nvSpPr>
        <p:spPr>
          <a:xfrm>
            <a:off x="3450277" y="1118991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배열에 담긴 객체</a:t>
            </a:r>
          </a:p>
        </p:txBody>
      </p:sp>
      <p:sp>
        <p:nvSpPr>
          <p:cNvPr id="914" name="Google Shape;657;p76"/>
          <p:cNvSpPr txBox="1"/>
          <p:nvPr/>
        </p:nvSpPr>
        <p:spPr>
          <a:xfrm>
            <a:off x="4711699" y="4001715"/>
            <a:ext cx="10447646" cy="3481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>
              <a:lnSpc>
                <a:spcPct val="150000"/>
              </a:lnSpc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const classmates = [</a:t>
            </a:r>
            <a:br/>
            <a:r>
              <a:t>     { name: "</a:t>
            </a:r>
            <a:r>
              <a:t>철수</a:t>
            </a:r>
            <a:r>
              <a:t>", age: 8, school: "</a:t>
            </a:r>
            <a:r>
              <a:t>다람쥐초등학교</a:t>
            </a:r>
            <a:r>
              <a:t>" },</a:t>
            </a:r>
            <a:br/>
            <a:r>
              <a:t>     { name: "</a:t>
            </a:r>
            <a:r>
              <a:t>영희</a:t>
            </a:r>
            <a:r>
              <a:t>", age: 8, school: "</a:t>
            </a:r>
            <a:r>
              <a:t>다람쥐초등학교</a:t>
            </a:r>
            <a:r>
              <a:t>" },</a:t>
            </a:r>
            <a:br/>
            <a:r>
              <a:t>     { name: "</a:t>
            </a:r>
            <a:r>
              <a:t>훈이</a:t>
            </a:r>
            <a:r>
              <a:t>", age: 7, school: "</a:t>
            </a:r>
            <a:r>
              <a:t>토끼초등학교</a:t>
            </a:r>
            <a:r>
              <a:t>" }</a:t>
            </a:r>
            <a:br/>
            <a:r>
              <a:t>]</a:t>
            </a:r>
          </a:p>
        </p:txBody>
      </p:sp>
      <p:sp>
        <p:nvSpPr>
          <p:cNvPr id="915" name="Google Shape;658;p76"/>
          <p:cNvSpPr txBox="1"/>
          <p:nvPr/>
        </p:nvSpPr>
        <p:spPr>
          <a:xfrm>
            <a:off x="3439349" y="2146724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lnSpc>
                <a:spcPct val="150000"/>
              </a:lnSpc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비슷한 객체를 한 묶음으로 만들어야 할 때 </a:t>
            </a:r>
          </a:p>
        </p:txBody>
      </p:sp>
      <p:sp>
        <p:nvSpPr>
          <p:cNvPr id="916" name="Rectangle 21"/>
          <p:cNvSpPr/>
          <p:nvPr/>
        </p:nvSpPr>
        <p:spPr>
          <a:xfrm>
            <a:off x="3873500" y="3825235"/>
            <a:ext cx="9831208" cy="4023365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922" name="Google Shape;643;p75"/>
          <p:cNvSpPr txBox="1"/>
          <p:nvPr/>
        </p:nvSpPr>
        <p:spPr>
          <a:xfrm>
            <a:off x="3450277" y="1118991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배열에 담긴 객체 실무 예시</a:t>
            </a:r>
          </a:p>
        </p:txBody>
      </p:sp>
      <p:sp>
        <p:nvSpPr>
          <p:cNvPr id="923" name="Google Shape;666;p77"/>
          <p:cNvSpPr txBox="1"/>
          <p:nvPr/>
        </p:nvSpPr>
        <p:spPr>
          <a:xfrm>
            <a:off x="8541026" y="5192714"/>
            <a:ext cx="8778525" cy="85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어떻게 만들면 좋을까요</a:t>
            </a:r>
            <a:r>
              <a:t>?</a:t>
            </a:r>
          </a:p>
        </p:txBody>
      </p:sp>
      <p:pic>
        <p:nvPicPr>
          <p:cNvPr id="924" name="Google Shape;667;p77" descr="Google Shape;667;p7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512" y="2269763"/>
            <a:ext cx="5687389" cy="66884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925" name="Straight Connector 23"/>
          <p:cNvSpPr/>
          <p:nvPr/>
        </p:nvSpPr>
        <p:spPr>
          <a:xfrm flipH="1">
            <a:off x="7607300" y="5613998"/>
            <a:ext cx="2286000" cy="1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2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0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931" name="Google Shape;643;p75"/>
          <p:cNvSpPr txBox="1"/>
          <p:nvPr/>
        </p:nvSpPr>
        <p:spPr>
          <a:xfrm>
            <a:off x="3450277" y="1118991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배열에 담긴 객체 실무 예시</a:t>
            </a:r>
          </a:p>
        </p:txBody>
      </p:sp>
      <p:pic>
        <p:nvPicPr>
          <p:cNvPr id="932" name="Google Shape;667;p77" descr="Google Shape;667;p7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512" y="2269763"/>
            <a:ext cx="5687389" cy="66884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33" name="Google Shape;675;p78" descr="Google Shape;675;p7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45700" y="3124199"/>
            <a:ext cx="6161138" cy="4538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934" name="Straight Connector 11"/>
          <p:cNvSpPr/>
          <p:nvPr/>
        </p:nvSpPr>
        <p:spPr>
          <a:xfrm flipH="1">
            <a:off x="7607300" y="5613998"/>
            <a:ext cx="2286000" cy="1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4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4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- 03-</a:t>
            </a:r>
            <a:r>
              <a:t>object.html</a:t>
            </a:r>
          </a:p>
        </p:txBody>
      </p:sp>
      <p:sp>
        <p:nvSpPr>
          <p:cNvPr id="942" name="Google Shape;303;p39"/>
          <p:cNvSpPr txBox="1"/>
          <p:nvPr/>
        </p:nvSpPr>
        <p:spPr>
          <a:xfrm>
            <a:off x="3356308" y="3994172"/>
            <a:ext cx="10447646" cy="21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객체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943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4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49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951" name="Rectangle 2"/>
          <p:cNvSpPr txBox="1"/>
          <p:nvPr/>
        </p:nvSpPr>
        <p:spPr>
          <a:xfrm>
            <a:off x="6133214" y="4090337"/>
            <a:ext cx="4749404" cy="112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#5 </a:t>
            </a:r>
            <a:r>
              <a:t>데이터타입</a:t>
            </a:r>
          </a:p>
        </p:txBody>
      </p:sp>
      <p:sp>
        <p:nvSpPr>
          <p:cNvPr id="952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- 04.</a:t>
            </a:r>
            <a:r>
              <a:t>datatype.html</a:t>
            </a:r>
          </a:p>
        </p:txBody>
      </p:sp>
      <p:sp>
        <p:nvSpPr>
          <p:cNvPr id="95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3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Google Shape;61;p14"/>
          <p:cNvSpPr txBox="1"/>
          <p:nvPr/>
        </p:nvSpPr>
        <p:spPr>
          <a:xfrm>
            <a:off x="5919349" y="1277251"/>
            <a:ext cx="5509502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특정 기능이 있는 태그</a:t>
            </a:r>
          </a:p>
        </p:txBody>
      </p:sp>
      <p:grpSp>
        <p:nvGrpSpPr>
          <p:cNvPr id="141" name="Group 1"/>
          <p:cNvGrpSpPr/>
          <p:nvPr/>
        </p:nvGrpSpPr>
        <p:grpSpPr>
          <a:xfrm>
            <a:off x="2562145" y="3637598"/>
            <a:ext cx="12223910" cy="3267864"/>
            <a:chOff x="0" y="0"/>
            <a:chExt cx="12223908" cy="3267862"/>
          </a:xfrm>
        </p:grpSpPr>
        <p:sp>
          <p:nvSpPr>
            <p:cNvPr id="135" name="Google Shape;107;p19"/>
            <p:cNvSpPr txBox="1"/>
            <p:nvPr/>
          </p:nvSpPr>
          <p:spPr>
            <a:xfrm>
              <a:off x="371659" y="411028"/>
              <a:ext cx="5036097" cy="80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800">
                  <a:solidFill>
                    <a:srgbClr val="FF0000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&lt;button&gt; </a:t>
              </a:r>
              <a:r>
                <a:rPr>
                  <a:solidFill>
                    <a:srgbClr val="000000"/>
                  </a:solidFill>
                </a:rPr>
                <a:t>버튼</a:t>
              </a:r>
              <a:r>
                <a:t> </a:t>
              </a:r>
              <a:r>
                <a:t>&lt;/button&gt;</a:t>
              </a:r>
            </a:p>
          </p:txBody>
        </p:sp>
        <p:sp>
          <p:nvSpPr>
            <p:cNvPr id="136" name="Google Shape;108;p19"/>
            <p:cNvSpPr txBox="1"/>
            <p:nvPr/>
          </p:nvSpPr>
          <p:spPr>
            <a:xfrm>
              <a:off x="6432708" y="411028"/>
              <a:ext cx="5791201" cy="80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t">
              <a:spAutoFit/>
            </a:bodyPr>
            <a:lstStyle/>
            <a:p>
              <a:pPr algn="ctr">
                <a:defRPr sz="2800">
                  <a:solidFill>
                    <a:srgbClr val="FF0000"/>
                  </a:solidFill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&lt;textarea&gt;</a:t>
              </a:r>
              <a:r>
                <a:rPr>
                  <a:solidFill>
                    <a:srgbClr val="000000"/>
                  </a:solidFill>
                </a:rPr>
                <a:t> 입력창 </a:t>
              </a:r>
              <a:r>
                <a:t>&lt;/textarea&gt;</a:t>
              </a:r>
            </a:p>
          </p:txBody>
        </p:sp>
        <p:pic>
          <p:nvPicPr>
            <p:cNvPr id="137" name="Google Shape;109;p19" descr="Google Shape;109;p1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3920" y="1314425"/>
              <a:ext cx="1471576" cy="1471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Google Shape;110;p19" descr="Google Shape;110;p1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92521" y="1286362"/>
              <a:ext cx="1471576" cy="1471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" name="Rectangle 26"/>
            <p:cNvSpPr/>
            <p:nvPr/>
          </p:nvSpPr>
          <p:spPr>
            <a:xfrm>
              <a:off x="6438601" y="0"/>
              <a:ext cx="5779416" cy="326786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" name="Rectangle 27"/>
            <p:cNvSpPr/>
            <p:nvPr/>
          </p:nvSpPr>
          <p:spPr>
            <a:xfrm>
              <a:off x="-1" y="0"/>
              <a:ext cx="5779417" cy="326786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5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57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- 04.</a:t>
            </a:r>
            <a:r>
              <a:t>datatype.html</a:t>
            </a:r>
          </a:p>
        </p:txBody>
      </p:sp>
      <p:sp>
        <p:nvSpPr>
          <p:cNvPr id="959" name="Google Shape;693;p81"/>
          <p:cNvSpPr txBox="1"/>
          <p:nvPr/>
        </p:nvSpPr>
        <p:spPr>
          <a:xfrm>
            <a:off x="3448374" y="1259545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데이터 타입</a:t>
            </a:r>
          </a:p>
        </p:txBody>
      </p:sp>
      <p:pic>
        <p:nvPicPr>
          <p:cNvPr id="960" name="Google Shape;704;p81" descr="Google Shape;704;p8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6408" y="5486400"/>
            <a:ext cx="5491580" cy="34946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grpSp>
        <p:nvGrpSpPr>
          <p:cNvPr id="976" name="Group 30"/>
          <p:cNvGrpSpPr/>
          <p:nvPr/>
        </p:nvGrpSpPr>
        <p:grpSpPr>
          <a:xfrm>
            <a:off x="1050295" y="2438399"/>
            <a:ext cx="15243804" cy="2419243"/>
            <a:chOff x="0" y="0"/>
            <a:chExt cx="15243803" cy="2419241"/>
          </a:xfrm>
        </p:grpSpPr>
        <p:sp>
          <p:nvSpPr>
            <p:cNvPr id="961" name="Google Shape;694;p81"/>
            <p:cNvSpPr txBox="1"/>
            <p:nvPr/>
          </p:nvSpPr>
          <p:spPr>
            <a:xfrm>
              <a:off x="295505" y="6934"/>
              <a:ext cx="2159503" cy="119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/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문자</a:t>
              </a:r>
            </a:p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(String)</a:t>
              </a:r>
            </a:p>
          </p:txBody>
        </p:sp>
        <p:sp>
          <p:nvSpPr>
            <p:cNvPr id="962" name="Google Shape;699;p81"/>
            <p:cNvSpPr txBox="1"/>
            <p:nvPr/>
          </p:nvSpPr>
          <p:spPr>
            <a:xfrm>
              <a:off x="295505" y="1336907"/>
              <a:ext cx="2159503" cy="803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/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영문</a:t>
              </a:r>
              <a:r>
                <a:t>, </a:t>
              </a:r>
              <a:r>
                <a:t>한글 </a:t>
              </a:r>
            </a:p>
          </p:txBody>
        </p:sp>
        <p:sp>
          <p:nvSpPr>
            <p:cNvPr id="963" name="Rectangle 23"/>
            <p:cNvSpPr/>
            <p:nvPr/>
          </p:nvSpPr>
          <p:spPr>
            <a:xfrm>
              <a:off x="0" y="-1"/>
              <a:ext cx="2750513" cy="241924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4" name="Google Shape;695;p81"/>
            <p:cNvSpPr txBox="1"/>
            <p:nvPr/>
          </p:nvSpPr>
          <p:spPr>
            <a:xfrm>
              <a:off x="2975024" y="6934"/>
              <a:ext cx="2741476" cy="119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/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숫자</a:t>
              </a:r>
            </a:p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(Number)</a:t>
              </a:r>
            </a:p>
          </p:txBody>
        </p:sp>
        <p:sp>
          <p:nvSpPr>
            <p:cNvPr id="965" name="Google Shape;700;p81"/>
            <p:cNvSpPr txBox="1"/>
            <p:nvPr/>
          </p:nvSpPr>
          <p:spPr>
            <a:xfrm>
              <a:off x="3266011" y="1355707"/>
              <a:ext cx="2159503" cy="765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>
              <a:lvl1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숫자</a:t>
              </a:r>
            </a:p>
          </p:txBody>
        </p:sp>
        <p:sp>
          <p:nvSpPr>
            <p:cNvPr id="966" name="Rectangle 24"/>
            <p:cNvSpPr/>
            <p:nvPr/>
          </p:nvSpPr>
          <p:spPr>
            <a:xfrm>
              <a:off x="2970506" y="-1"/>
              <a:ext cx="2750513" cy="241924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7" name="Google Shape;696;p81"/>
            <p:cNvSpPr txBox="1"/>
            <p:nvPr/>
          </p:nvSpPr>
          <p:spPr>
            <a:xfrm>
              <a:off x="5941011" y="6934"/>
              <a:ext cx="2869476" cy="1197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/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불린</a:t>
              </a:r>
            </a:p>
            <a:p>
              <a: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(Boolean)</a:t>
              </a:r>
            </a:p>
          </p:txBody>
        </p:sp>
        <p:sp>
          <p:nvSpPr>
            <p:cNvPr id="968" name="Google Shape;701;p81"/>
            <p:cNvSpPr txBox="1"/>
            <p:nvPr/>
          </p:nvSpPr>
          <p:spPr>
            <a:xfrm>
              <a:off x="6703205" y="1133457"/>
              <a:ext cx="1345088" cy="1210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>
              <a:lvl1pPr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true / false</a:t>
              </a:r>
            </a:p>
          </p:txBody>
        </p:sp>
        <p:sp>
          <p:nvSpPr>
            <p:cNvPr id="969" name="Rectangle 25"/>
            <p:cNvSpPr/>
            <p:nvPr/>
          </p:nvSpPr>
          <p:spPr>
            <a:xfrm>
              <a:off x="6000493" y="-1"/>
              <a:ext cx="2750513" cy="241924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0" name="Google Shape;697;p81"/>
            <p:cNvSpPr txBox="1"/>
            <p:nvPr/>
          </p:nvSpPr>
          <p:spPr>
            <a:xfrm>
              <a:off x="9030480" y="216484"/>
              <a:ext cx="2869476" cy="778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>
              <a:lvl1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null</a:t>
              </a:r>
            </a:p>
          </p:txBody>
        </p:sp>
        <p:sp>
          <p:nvSpPr>
            <p:cNvPr id="971" name="Google Shape;702;p81"/>
            <p:cNvSpPr txBox="1"/>
            <p:nvPr/>
          </p:nvSpPr>
          <p:spPr>
            <a:xfrm>
              <a:off x="9385467" y="1336907"/>
              <a:ext cx="2159503" cy="803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>
              <a:lvl1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값이 없음</a:t>
              </a:r>
            </a:p>
          </p:txBody>
        </p:sp>
        <p:sp>
          <p:nvSpPr>
            <p:cNvPr id="972" name="Rectangle 26"/>
            <p:cNvSpPr/>
            <p:nvPr/>
          </p:nvSpPr>
          <p:spPr>
            <a:xfrm>
              <a:off x="9089962" y="-1"/>
              <a:ext cx="2750513" cy="241924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3" name="Google Shape;698;p81"/>
            <p:cNvSpPr txBox="1"/>
            <p:nvPr/>
          </p:nvSpPr>
          <p:spPr>
            <a:xfrm>
              <a:off x="12284073" y="216484"/>
              <a:ext cx="2869476" cy="778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>
              <a:lvl1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undefined</a:t>
              </a:r>
            </a:p>
          </p:txBody>
        </p:sp>
        <p:sp>
          <p:nvSpPr>
            <p:cNvPr id="974" name="Google Shape;703;p81"/>
            <p:cNvSpPr txBox="1"/>
            <p:nvPr/>
          </p:nvSpPr>
          <p:spPr>
            <a:xfrm>
              <a:off x="12119949" y="1336907"/>
              <a:ext cx="3123855" cy="803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3368" tIns="173368" rIns="173368" bIns="173368" numCol="1" anchor="ctr">
              <a:spAutoFit/>
            </a:bodyPr>
            <a:lstStyle>
              <a:lvl1pPr algn="ctr">
                <a:defRPr sz="28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값을 정의하지 않음</a:t>
              </a:r>
            </a:p>
          </p:txBody>
        </p:sp>
        <p:sp>
          <p:nvSpPr>
            <p:cNvPr id="975" name="Rectangle 27"/>
            <p:cNvSpPr/>
            <p:nvPr/>
          </p:nvSpPr>
          <p:spPr>
            <a:xfrm>
              <a:off x="12193819" y="-1"/>
              <a:ext cx="3049985" cy="2419243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8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8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- 04.</a:t>
            </a:r>
            <a:r>
              <a:t>datatype.html</a:t>
            </a:r>
          </a:p>
        </p:txBody>
      </p:sp>
      <p:sp>
        <p:nvSpPr>
          <p:cNvPr id="984" name="Google Shape;303;p39"/>
          <p:cNvSpPr txBox="1"/>
          <p:nvPr/>
        </p:nvSpPr>
        <p:spPr>
          <a:xfrm>
            <a:off x="3356308" y="4105307"/>
            <a:ext cx="10447646" cy="241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데이터 타입</a:t>
            </a:r>
          </a:p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실습</a:t>
            </a:r>
          </a:p>
        </p:txBody>
      </p:sp>
      <p:pic>
        <p:nvPicPr>
          <p:cNvPr id="985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6" name="Picture 17" descr="Picture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0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9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- 04.</a:t>
            </a:r>
            <a:r>
              <a:t>datatype.html</a:t>
            </a:r>
          </a:p>
        </p:txBody>
      </p:sp>
      <p:sp>
        <p:nvSpPr>
          <p:cNvPr id="994" name="Google Shape;303;p39"/>
          <p:cNvSpPr txBox="1"/>
          <p:nvPr/>
        </p:nvSpPr>
        <p:spPr>
          <a:xfrm>
            <a:off x="3356308" y="3994172"/>
            <a:ext cx="10447646" cy="21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데이터타입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995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6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01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003" name="Rectangle 2"/>
          <p:cNvSpPr txBox="1"/>
          <p:nvPr/>
        </p:nvSpPr>
        <p:spPr>
          <a:xfrm>
            <a:off x="6877007" y="4090337"/>
            <a:ext cx="3343260" cy="112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#5 </a:t>
            </a:r>
            <a:r>
              <a:t>연산자</a:t>
            </a:r>
          </a:p>
        </p:txBody>
      </p:sp>
      <p:sp>
        <p:nvSpPr>
          <p:cNvPr id="1004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- 05-</a:t>
            </a:r>
            <a:r>
              <a:t>operator.html</a:t>
            </a:r>
          </a:p>
        </p:txBody>
      </p:sp>
      <p:sp>
        <p:nvSpPr>
          <p:cNvPr id="100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9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- 05-</a:t>
            </a:r>
            <a:r>
              <a:t>operator.html</a:t>
            </a:r>
          </a:p>
        </p:txBody>
      </p:sp>
      <p:sp>
        <p:nvSpPr>
          <p:cNvPr id="1010" name="Google Shape;728;p85"/>
          <p:cNvSpPr txBox="1"/>
          <p:nvPr/>
        </p:nvSpPr>
        <p:spPr>
          <a:xfrm>
            <a:off x="3450277" y="1300340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연산자</a:t>
            </a:r>
          </a:p>
        </p:txBody>
      </p:sp>
      <p:grpSp>
        <p:nvGrpSpPr>
          <p:cNvPr id="1026" name="Group 24"/>
          <p:cNvGrpSpPr/>
          <p:nvPr/>
        </p:nvGrpSpPr>
        <p:grpSpPr>
          <a:xfrm>
            <a:off x="429050" y="2431279"/>
            <a:ext cx="16322251" cy="6401961"/>
            <a:chOff x="0" y="0"/>
            <a:chExt cx="16322250" cy="6401959"/>
          </a:xfrm>
        </p:grpSpPr>
        <p:grpSp>
          <p:nvGrpSpPr>
            <p:cNvPr id="1015" name="Group 1"/>
            <p:cNvGrpSpPr/>
            <p:nvPr/>
          </p:nvGrpSpPr>
          <p:grpSpPr>
            <a:xfrm>
              <a:off x="0" y="-1"/>
              <a:ext cx="5170632" cy="6401960"/>
              <a:chOff x="0" y="0"/>
              <a:chExt cx="5170630" cy="6401959"/>
            </a:xfrm>
          </p:grpSpPr>
          <p:sp>
            <p:nvSpPr>
              <p:cNvPr id="1011" name="Google Shape;730;p85"/>
              <p:cNvSpPr txBox="1"/>
              <p:nvPr/>
            </p:nvSpPr>
            <p:spPr>
              <a:xfrm>
                <a:off x="0" y="94059"/>
                <a:ext cx="5170631" cy="8034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8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산술 연산자</a:t>
                </a:r>
              </a:p>
            </p:txBody>
          </p:sp>
          <p:sp>
            <p:nvSpPr>
              <p:cNvPr id="1012" name="Google Shape;733;p85"/>
              <p:cNvSpPr txBox="1"/>
              <p:nvPr/>
            </p:nvSpPr>
            <p:spPr>
              <a:xfrm>
                <a:off x="0" y="1326177"/>
                <a:ext cx="5170631" cy="778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8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/  -  +  *  %</a:t>
                </a:r>
              </a:p>
            </p:txBody>
          </p:sp>
          <p:pic>
            <p:nvPicPr>
              <p:cNvPr id="1013" name="Google Shape;736;p85" descr="Google Shape;736;p85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5560" y="2791255"/>
                <a:ext cx="4419510" cy="34345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14" name="Rectangle 21"/>
              <p:cNvSpPr/>
              <p:nvPr/>
            </p:nvSpPr>
            <p:spPr>
              <a:xfrm>
                <a:off x="185974" y="-1"/>
                <a:ext cx="4798681" cy="6401961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020" name="Group 4"/>
            <p:cNvGrpSpPr/>
            <p:nvPr/>
          </p:nvGrpSpPr>
          <p:grpSpPr>
            <a:xfrm>
              <a:off x="5037887" y="-1"/>
              <a:ext cx="5170632" cy="6401960"/>
              <a:chOff x="0" y="0"/>
              <a:chExt cx="5170630" cy="6401959"/>
            </a:xfrm>
          </p:grpSpPr>
          <p:sp>
            <p:nvSpPr>
              <p:cNvPr id="1016" name="Google Shape;731;p85"/>
              <p:cNvSpPr txBox="1"/>
              <p:nvPr/>
            </p:nvSpPr>
            <p:spPr>
              <a:xfrm>
                <a:off x="0" y="94060"/>
                <a:ext cx="5170631" cy="8034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8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비교 연산자</a:t>
                </a:r>
              </a:p>
            </p:txBody>
          </p:sp>
          <p:sp>
            <p:nvSpPr>
              <p:cNvPr id="1017" name="Google Shape;734;p85"/>
              <p:cNvSpPr txBox="1"/>
              <p:nvPr/>
            </p:nvSpPr>
            <p:spPr>
              <a:xfrm>
                <a:off x="0" y="1326179"/>
                <a:ext cx="5170631" cy="778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8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&lt;, &gt;, &lt;=, &gt;=, ===, !==</a:t>
                </a:r>
              </a:p>
            </p:txBody>
          </p:sp>
          <p:pic>
            <p:nvPicPr>
              <p:cNvPr id="1018" name="Google Shape;737;p85" descr="Google Shape;737;p85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91603" y="2791257"/>
                <a:ext cx="4587424" cy="34345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19" name="Rectangle 22"/>
              <p:cNvSpPr/>
              <p:nvPr/>
            </p:nvSpPr>
            <p:spPr>
              <a:xfrm>
                <a:off x="185974" y="-1"/>
                <a:ext cx="4798681" cy="6401961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025" name="Group 5"/>
            <p:cNvGrpSpPr/>
            <p:nvPr/>
          </p:nvGrpSpPr>
          <p:grpSpPr>
            <a:xfrm>
              <a:off x="10256800" y="-1"/>
              <a:ext cx="6065451" cy="6401960"/>
              <a:chOff x="0" y="0"/>
              <a:chExt cx="6065449" cy="6401959"/>
            </a:xfrm>
          </p:grpSpPr>
          <p:sp>
            <p:nvSpPr>
              <p:cNvPr id="1021" name="Google Shape;732;p85"/>
              <p:cNvSpPr txBox="1"/>
              <p:nvPr/>
            </p:nvSpPr>
            <p:spPr>
              <a:xfrm>
                <a:off x="447409" y="101179"/>
                <a:ext cx="5170632" cy="8034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8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논리 연산자</a:t>
                </a:r>
              </a:p>
            </p:txBody>
          </p:sp>
          <p:sp>
            <p:nvSpPr>
              <p:cNvPr id="1022" name="Google Shape;735;p85"/>
              <p:cNvSpPr txBox="1"/>
              <p:nvPr/>
            </p:nvSpPr>
            <p:spPr>
              <a:xfrm>
                <a:off x="447409" y="1333297"/>
                <a:ext cx="5170632" cy="778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8" tIns="173368" rIns="173368" bIns="173368" numCol="1" anchor="t">
                <a:spAutoFit/>
              </a:bodyPr>
              <a:lstStyle>
                <a:lvl1pPr algn="ctr">
                  <a:defRPr sz="28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&amp;&amp;, ||, !</a:t>
                </a:r>
              </a:p>
            </p:txBody>
          </p:sp>
          <p:pic>
            <p:nvPicPr>
              <p:cNvPr id="1023" name="Google Shape;738;p85" descr="Google Shape;738;p8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96216" y="2906559"/>
                <a:ext cx="5873018" cy="32175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24" name="Rectangle 23"/>
              <p:cNvSpPr/>
              <p:nvPr/>
            </p:nvSpPr>
            <p:spPr>
              <a:xfrm>
                <a:off x="-1" y="-1"/>
                <a:ext cx="6065451" cy="6401961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02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3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- 05-</a:t>
            </a:r>
            <a:r>
              <a:t>operator.html</a:t>
            </a:r>
          </a:p>
        </p:txBody>
      </p:sp>
      <p:sp>
        <p:nvSpPr>
          <p:cNvPr id="1032" name="Google Shape;739;p86"/>
          <p:cNvSpPr txBox="1"/>
          <p:nvPr/>
        </p:nvSpPr>
        <p:spPr>
          <a:xfrm>
            <a:off x="6088782" y="3024865"/>
            <a:ext cx="5170635" cy="8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/  -  +  *  %</a:t>
            </a:r>
          </a:p>
        </p:txBody>
      </p:sp>
      <p:sp>
        <p:nvSpPr>
          <p:cNvPr id="1033" name="Google Shape;740;p86"/>
          <p:cNvSpPr txBox="1"/>
          <p:nvPr/>
        </p:nvSpPr>
        <p:spPr>
          <a:xfrm>
            <a:off x="6088782" y="4583479"/>
            <a:ext cx="5170635" cy="2429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/>
          <a:p>
            <a:pPr algn="ctr">
              <a:defRPr b="1"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20 + 20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b="1"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20 - 20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b="1"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20 * 20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b="1"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20 % 20</a:t>
            </a:r>
          </a:p>
        </p:txBody>
      </p:sp>
      <p:sp>
        <p:nvSpPr>
          <p:cNvPr id="1034" name="Google Shape;741;p86"/>
          <p:cNvSpPr txBox="1"/>
          <p:nvPr/>
        </p:nvSpPr>
        <p:spPr>
          <a:xfrm>
            <a:off x="6088782" y="6686236"/>
            <a:ext cx="5170635" cy="89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“가" + “나" = “가나"</a:t>
            </a:r>
          </a:p>
        </p:txBody>
      </p:sp>
      <p:sp>
        <p:nvSpPr>
          <p:cNvPr id="1035" name="Google Shape;728;p85"/>
          <p:cNvSpPr txBox="1"/>
          <p:nvPr/>
        </p:nvSpPr>
        <p:spPr>
          <a:xfrm>
            <a:off x="3450277" y="1300340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산술 연산자</a:t>
            </a:r>
          </a:p>
        </p:txBody>
      </p:sp>
      <p:sp>
        <p:nvSpPr>
          <p:cNvPr id="1036" name="Rectangle 31"/>
          <p:cNvSpPr/>
          <p:nvPr/>
        </p:nvSpPr>
        <p:spPr>
          <a:xfrm>
            <a:off x="5797308" y="2702933"/>
            <a:ext cx="5753582" cy="5298067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- 05-</a:t>
            </a:r>
            <a:r>
              <a:t>operator.html</a:t>
            </a:r>
          </a:p>
        </p:txBody>
      </p:sp>
      <p:sp>
        <p:nvSpPr>
          <p:cNvPr id="1042" name="Google Shape;728;p85"/>
          <p:cNvSpPr txBox="1"/>
          <p:nvPr/>
        </p:nvSpPr>
        <p:spPr>
          <a:xfrm>
            <a:off x="3532695" y="1300340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비교 연산자</a:t>
            </a:r>
          </a:p>
        </p:txBody>
      </p:sp>
      <p:sp>
        <p:nvSpPr>
          <p:cNvPr id="1043" name="Google Shape;750;p87"/>
          <p:cNvSpPr txBox="1"/>
          <p:nvPr/>
        </p:nvSpPr>
        <p:spPr>
          <a:xfrm>
            <a:off x="6171201" y="1986534"/>
            <a:ext cx="5170635" cy="80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6" tIns="173366" rIns="173366" bIns="173366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True / false로 반환</a:t>
            </a:r>
          </a:p>
        </p:txBody>
      </p:sp>
      <p:grpSp>
        <p:nvGrpSpPr>
          <p:cNvPr id="1056" name="Group 4"/>
          <p:cNvGrpSpPr/>
          <p:nvPr/>
        </p:nvGrpSpPr>
        <p:grpSpPr>
          <a:xfrm>
            <a:off x="3266257" y="3007733"/>
            <a:ext cx="10980522" cy="5298068"/>
            <a:chOff x="0" y="0"/>
            <a:chExt cx="10980520" cy="5298066"/>
          </a:xfrm>
        </p:grpSpPr>
        <p:grpSp>
          <p:nvGrpSpPr>
            <p:cNvPr id="1053" name="Group 2"/>
            <p:cNvGrpSpPr/>
            <p:nvPr/>
          </p:nvGrpSpPr>
          <p:grpSpPr>
            <a:xfrm>
              <a:off x="163453" y="198482"/>
              <a:ext cx="10648533" cy="5005143"/>
              <a:chOff x="0" y="0"/>
              <a:chExt cx="10648531" cy="5005143"/>
            </a:xfrm>
          </p:grpSpPr>
          <p:sp>
            <p:nvSpPr>
              <p:cNvPr id="1044" name="Google Shape;748;p87"/>
              <p:cNvSpPr txBox="1"/>
              <p:nvPr/>
            </p:nvSpPr>
            <p:spPr>
              <a:xfrm>
                <a:off x="200886" y="0"/>
                <a:ext cx="3907089" cy="715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6" tIns="173366" rIns="173366" bIns="173366" numCol="1" anchor="t">
                <a:spAutoFit/>
              </a:bodyPr>
              <a:lstStyle>
                <a:lvl1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크기</a:t>
                </a:r>
              </a:p>
            </p:txBody>
          </p:sp>
          <p:sp>
            <p:nvSpPr>
              <p:cNvPr id="1045" name="Google Shape;749;p87"/>
              <p:cNvSpPr txBox="1"/>
              <p:nvPr/>
            </p:nvSpPr>
            <p:spPr>
              <a:xfrm>
                <a:off x="6545637" y="0"/>
                <a:ext cx="3907089" cy="7363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6" tIns="173366" rIns="173366" bIns="173366" numCol="1" anchor="t">
                <a:spAutoFit/>
              </a:bodyPr>
              <a:lstStyle>
                <a:lvl1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lvl1pPr>
              </a:lstStyle>
              <a:p>
                <a:pPr/>
                <a:r>
                  <a:t>같거나 다름</a:t>
                </a:r>
              </a:p>
            </p:txBody>
          </p:sp>
          <p:sp>
            <p:nvSpPr>
              <p:cNvPr id="1046" name="Google Shape;751;p87"/>
              <p:cNvSpPr txBox="1"/>
              <p:nvPr/>
            </p:nvSpPr>
            <p:spPr>
              <a:xfrm>
                <a:off x="200886" y="627807"/>
                <a:ext cx="3907089" cy="1819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6" tIns="173366" rIns="173366" bIns="173366" numCol="1" anchor="t">
                <a:spAutoFit/>
              </a:bodyPr>
              <a:lstStyle/>
              <a:p>
                <a:pPr algn="ctr">
                  <a:defRPr b="1"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&gt;</a:t>
                </a:r>
                <a:endParaRPr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defRPr b="1"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&gt;=</a:t>
                </a:r>
                <a:endParaRPr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defRPr b="1"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&lt;</a:t>
                </a:r>
                <a:endParaRPr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defRPr b="1"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&lt;=</a:t>
                </a:r>
              </a:p>
            </p:txBody>
          </p:sp>
          <p:sp>
            <p:nvSpPr>
              <p:cNvPr id="1047" name="Google Shape;752;p87"/>
              <p:cNvSpPr txBox="1"/>
              <p:nvPr/>
            </p:nvSpPr>
            <p:spPr>
              <a:xfrm>
                <a:off x="6545637" y="627807"/>
                <a:ext cx="3907089" cy="1083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6" tIns="173366" rIns="173366" bIns="173366" numCol="1" anchor="t">
                <a:spAutoFit/>
              </a:bodyPr>
              <a:lstStyle/>
              <a:p>
                <a:pPr algn="ctr">
                  <a:defRPr b="1"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===</a:t>
                </a:r>
                <a:endParaRPr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defRPr b="1"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!==</a:t>
                </a:r>
              </a:p>
            </p:txBody>
          </p:sp>
          <p:sp>
            <p:nvSpPr>
              <p:cNvPr id="1048" name="Google Shape;753;p87"/>
              <p:cNvSpPr txBox="1"/>
              <p:nvPr/>
            </p:nvSpPr>
            <p:spPr>
              <a:xfrm>
                <a:off x="5080" y="2182018"/>
                <a:ext cx="4298700" cy="11046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6" tIns="173366" rIns="173366" bIns="173366" numCol="1" anchor="t">
                <a:spAutoFit/>
              </a:bodyPr>
              <a:lstStyle/>
              <a:p>
                <a: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( a &lt; b )</a:t>
                </a:r>
              </a:p>
              <a:p>
                <a: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a가 b보다 작다면</a:t>
                </a:r>
              </a:p>
            </p:txBody>
          </p:sp>
          <p:sp>
            <p:nvSpPr>
              <p:cNvPr id="1049" name="Google Shape;757;p87"/>
              <p:cNvSpPr txBox="1"/>
              <p:nvPr/>
            </p:nvSpPr>
            <p:spPr>
              <a:xfrm>
                <a:off x="0" y="3921808"/>
                <a:ext cx="4298701" cy="1083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6" tIns="173366" rIns="173366" bIns="173366" numCol="1" anchor="t">
                <a:spAutoFit/>
              </a:bodyPr>
              <a:lstStyle/>
              <a:p>
                <a: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( 5 &lt; 7 )</a:t>
                </a:r>
                <a:br/>
                <a:r>
                  <a:t>true</a:t>
                </a:r>
              </a:p>
            </p:txBody>
          </p:sp>
          <p:sp>
            <p:nvSpPr>
              <p:cNvPr id="1050" name="Google Shape;758;p87"/>
              <p:cNvSpPr txBox="1"/>
              <p:nvPr/>
            </p:nvSpPr>
            <p:spPr>
              <a:xfrm>
                <a:off x="6349832" y="3921809"/>
                <a:ext cx="4298700" cy="1083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73366" tIns="173366" rIns="173366" bIns="173366" numCol="1" anchor="t">
                <a:spAutoFit/>
              </a:bodyPr>
              <a:lstStyle/>
              <a:p>
                <a: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( 1 === “1”)</a:t>
                </a:r>
              </a:p>
              <a:p>
                <a:pPr algn="ctr"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false</a:t>
                </a:r>
              </a:p>
            </p:txBody>
          </p:sp>
          <p:sp>
            <p:nvSpPr>
              <p:cNvPr id="1051" name="Straight Connector 21"/>
              <p:cNvSpPr/>
              <p:nvPr/>
            </p:nvSpPr>
            <p:spPr>
              <a:xfrm flipV="1">
                <a:off x="2154430" y="3243502"/>
                <a:ext cx="1" cy="636884"/>
              </a:xfrm>
              <a:prstGeom prst="line">
                <a:avLst/>
              </a:prstGeom>
              <a:noFill/>
              <a:ln w="44450" cap="rnd">
                <a:solidFill>
                  <a:srgbClr val="FF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52" name="Straight Connector 22"/>
              <p:cNvSpPr/>
              <p:nvPr/>
            </p:nvSpPr>
            <p:spPr>
              <a:xfrm flipV="1">
                <a:off x="8499180" y="1829090"/>
                <a:ext cx="1" cy="1905557"/>
              </a:xfrm>
              <a:prstGeom prst="line">
                <a:avLst/>
              </a:prstGeom>
              <a:noFill/>
              <a:ln w="44450" cap="rnd">
                <a:solidFill>
                  <a:srgbClr val="FF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1054" name="Rectangle 30"/>
            <p:cNvSpPr/>
            <p:nvPr/>
          </p:nvSpPr>
          <p:spPr>
            <a:xfrm>
              <a:off x="-1" y="0"/>
              <a:ext cx="4635771" cy="5298067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5" name="Rectangle 32"/>
            <p:cNvSpPr/>
            <p:nvPr/>
          </p:nvSpPr>
          <p:spPr>
            <a:xfrm>
              <a:off x="6344749" y="0"/>
              <a:ext cx="4635772" cy="5298067"/>
            </a:xfrm>
            <a:prstGeom prst="rect">
              <a:avLst/>
            </a:prstGeom>
            <a:noFill/>
            <a:ln w="38100" cap="flat">
              <a:solidFill>
                <a:srgbClr val="F2F2F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57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- 05-</a:t>
            </a:r>
            <a:r>
              <a:t>operator.html</a:t>
            </a:r>
          </a:p>
        </p:txBody>
      </p:sp>
      <p:sp>
        <p:nvSpPr>
          <p:cNvPr id="1062" name="Google Shape;728;p85"/>
          <p:cNvSpPr txBox="1"/>
          <p:nvPr/>
        </p:nvSpPr>
        <p:spPr>
          <a:xfrm>
            <a:off x="3532695" y="1300340"/>
            <a:ext cx="10447646" cy="89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논리 연산자</a:t>
            </a:r>
          </a:p>
        </p:txBody>
      </p:sp>
      <p:grpSp>
        <p:nvGrpSpPr>
          <p:cNvPr id="1084" name="Group 41"/>
          <p:cNvGrpSpPr/>
          <p:nvPr/>
        </p:nvGrpSpPr>
        <p:grpSpPr>
          <a:xfrm>
            <a:off x="1096184" y="3007731"/>
            <a:ext cx="15030728" cy="5298068"/>
            <a:chOff x="0" y="0"/>
            <a:chExt cx="15030727" cy="5298066"/>
          </a:xfrm>
        </p:grpSpPr>
        <p:grpSp>
          <p:nvGrpSpPr>
            <p:cNvPr id="1069" name="Group 18"/>
            <p:cNvGrpSpPr/>
            <p:nvPr/>
          </p:nvGrpSpPr>
          <p:grpSpPr>
            <a:xfrm>
              <a:off x="0" y="0"/>
              <a:ext cx="4873022" cy="5298067"/>
              <a:chOff x="0" y="0"/>
              <a:chExt cx="4873021" cy="5298066"/>
            </a:xfrm>
          </p:grpSpPr>
          <p:grpSp>
            <p:nvGrpSpPr>
              <p:cNvPr id="1067" name="Group 5"/>
              <p:cNvGrpSpPr/>
              <p:nvPr/>
            </p:nvGrpSpPr>
            <p:grpSpPr>
              <a:xfrm>
                <a:off x="-1" y="660127"/>
                <a:ext cx="4873023" cy="3981146"/>
                <a:chOff x="0" y="0"/>
                <a:chExt cx="4873021" cy="3981144"/>
              </a:xfrm>
            </p:grpSpPr>
            <p:sp>
              <p:nvSpPr>
                <p:cNvPr id="1063" name="Google Shape;765;p88"/>
                <p:cNvSpPr txBox="1"/>
                <p:nvPr/>
              </p:nvSpPr>
              <p:spPr>
                <a:xfrm>
                  <a:off x="1565826" y="0"/>
                  <a:ext cx="1741369" cy="7150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And</a:t>
                  </a:r>
                </a:p>
              </p:txBody>
            </p:sp>
            <p:sp>
              <p:nvSpPr>
                <p:cNvPr id="1064" name="Google Shape;768;p88"/>
                <p:cNvSpPr txBox="1"/>
                <p:nvPr/>
              </p:nvSpPr>
              <p:spPr>
                <a:xfrm>
                  <a:off x="1565826" y="1086118"/>
                  <a:ext cx="1741369" cy="71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&amp;&amp;</a:t>
                  </a:r>
                </a:p>
              </p:txBody>
            </p:sp>
            <p:sp>
              <p:nvSpPr>
                <p:cNvPr id="1065" name="Google Shape;771;p88"/>
                <p:cNvSpPr txBox="1"/>
                <p:nvPr/>
              </p:nvSpPr>
              <p:spPr>
                <a:xfrm>
                  <a:off x="595443" y="2172237"/>
                  <a:ext cx="3682135" cy="71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(a === b) &amp;&amp; (a &gt; c)</a:t>
                  </a:r>
                </a:p>
              </p:txBody>
            </p:sp>
            <p:sp>
              <p:nvSpPr>
                <p:cNvPr id="1066" name="Google Shape;772;p88"/>
                <p:cNvSpPr txBox="1"/>
                <p:nvPr/>
              </p:nvSpPr>
              <p:spPr>
                <a:xfrm>
                  <a:off x="0" y="3258358"/>
                  <a:ext cx="4873022" cy="7227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3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a가 b랑 같으면서 a가 c보다 크다면</a:t>
                  </a:r>
                </a:p>
              </p:txBody>
            </p:sp>
          </p:grpSp>
          <p:sp>
            <p:nvSpPr>
              <p:cNvPr id="1068" name="Rectangle 38"/>
              <p:cNvSpPr/>
              <p:nvPr/>
            </p:nvSpPr>
            <p:spPr>
              <a:xfrm>
                <a:off x="118626" y="0"/>
                <a:ext cx="4635770" cy="5298067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076" name="Group 17"/>
            <p:cNvGrpSpPr/>
            <p:nvPr/>
          </p:nvGrpSpPr>
          <p:grpSpPr>
            <a:xfrm>
              <a:off x="5316105" y="0"/>
              <a:ext cx="4635770" cy="5298067"/>
              <a:chOff x="0" y="0"/>
              <a:chExt cx="4635769" cy="5298066"/>
            </a:xfrm>
          </p:grpSpPr>
          <p:grpSp>
            <p:nvGrpSpPr>
              <p:cNvPr id="1074" name="Group 3"/>
              <p:cNvGrpSpPr/>
              <p:nvPr/>
            </p:nvGrpSpPr>
            <p:grpSpPr>
              <a:xfrm>
                <a:off x="351607" y="660128"/>
                <a:ext cx="3932555" cy="3994735"/>
                <a:chOff x="0" y="0"/>
                <a:chExt cx="3932554" cy="3994734"/>
              </a:xfrm>
            </p:grpSpPr>
            <p:sp>
              <p:nvSpPr>
                <p:cNvPr id="1070" name="Google Shape;766;p88"/>
                <p:cNvSpPr txBox="1"/>
                <p:nvPr/>
              </p:nvSpPr>
              <p:spPr>
                <a:xfrm>
                  <a:off x="1095593" y="0"/>
                  <a:ext cx="1741369" cy="7150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Or</a:t>
                  </a:r>
                </a:p>
              </p:txBody>
            </p:sp>
            <p:sp>
              <p:nvSpPr>
                <p:cNvPr id="1071" name="Google Shape;769;p88"/>
                <p:cNvSpPr txBox="1"/>
                <p:nvPr/>
              </p:nvSpPr>
              <p:spPr>
                <a:xfrm>
                  <a:off x="1095593" y="1086118"/>
                  <a:ext cx="1741369" cy="71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||</a:t>
                  </a:r>
                </a:p>
              </p:txBody>
            </p:sp>
            <p:sp>
              <p:nvSpPr>
                <p:cNvPr id="1072" name="Google Shape;773;p88"/>
                <p:cNvSpPr txBox="1"/>
                <p:nvPr/>
              </p:nvSpPr>
              <p:spPr>
                <a:xfrm>
                  <a:off x="0" y="2172237"/>
                  <a:ext cx="3932555" cy="71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(a &gt; 100 ) || (a &lt; 0)</a:t>
                  </a:r>
                </a:p>
              </p:txBody>
            </p:sp>
            <p:sp>
              <p:nvSpPr>
                <p:cNvPr id="1073" name="Google Shape;774;p88"/>
                <p:cNvSpPr txBox="1"/>
                <p:nvPr/>
              </p:nvSpPr>
              <p:spPr>
                <a:xfrm>
                  <a:off x="0" y="3258358"/>
                  <a:ext cx="3932555" cy="7363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a가 100초과, 혹은 0미만</a:t>
                  </a:r>
                </a:p>
              </p:txBody>
            </p:sp>
          </p:grpSp>
          <p:sp>
            <p:nvSpPr>
              <p:cNvPr id="1075" name="Rectangle 39"/>
              <p:cNvSpPr/>
              <p:nvPr/>
            </p:nvSpPr>
            <p:spPr>
              <a:xfrm>
                <a:off x="0" y="0"/>
                <a:ext cx="4635770" cy="5298067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083" name="Group 10"/>
            <p:cNvGrpSpPr/>
            <p:nvPr/>
          </p:nvGrpSpPr>
          <p:grpSpPr>
            <a:xfrm>
              <a:off x="10394957" y="0"/>
              <a:ext cx="4635771" cy="5298067"/>
              <a:chOff x="0" y="0"/>
              <a:chExt cx="4635769" cy="5298066"/>
            </a:xfrm>
          </p:grpSpPr>
          <p:grpSp>
            <p:nvGrpSpPr>
              <p:cNvPr id="1081" name="Group 1"/>
              <p:cNvGrpSpPr/>
              <p:nvPr/>
            </p:nvGrpSpPr>
            <p:grpSpPr>
              <a:xfrm>
                <a:off x="1447201" y="660127"/>
                <a:ext cx="1741368" cy="3973393"/>
                <a:chOff x="0" y="0"/>
                <a:chExt cx="1741367" cy="3973392"/>
              </a:xfrm>
            </p:grpSpPr>
            <p:sp>
              <p:nvSpPr>
                <p:cNvPr id="1077" name="Google Shape;767;p88"/>
                <p:cNvSpPr txBox="1"/>
                <p:nvPr/>
              </p:nvSpPr>
              <p:spPr>
                <a:xfrm>
                  <a:off x="0" y="0"/>
                  <a:ext cx="1741368" cy="7150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부정</a:t>
                  </a:r>
                </a:p>
              </p:txBody>
            </p:sp>
            <p:sp>
              <p:nvSpPr>
                <p:cNvPr id="1078" name="Google Shape;770;p88"/>
                <p:cNvSpPr txBox="1"/>
                <p:nvPr/>
              </p:nvSpPr>
              <p:spPr>
                <a:xfrm>
                  <a:off x="0" y="1086118"/>
                  <a:ext cx="1741368" cy="71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!</a:t>
                  </a:r>
                </a:p>
              </p:txBody>
            </p:sp>
            <p:sp>
              <p:nvSpPr>
                <p:cNvPr id="1079" name="Google Shape;775;p88"/>
                <p:cNvSpPr txBox="1"/>
                <p:nvPr/>
              </p:nvSpPr>
              <p:spPr>
                <a:xfrm>
                  <a:off x="188650" y="2172237"/>
                  <a:ext cx="1364066" cy="71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! true</a:t>
                  </a:r>
                </a:p>
              </p:txBody>
            </p:sp>
            <p:sp>
              <p:nvSpPr>
                <p:cNvPr id="1080" name="Google Shape;776;p88"/>
                <p:cNvSpPr txBox="1"/>
                <p:nvPr/>
              </p:nvSpPr>
              <p:spPr>
                <a:xfrm>
                  <a:off x="188650" y="3258358"/>
                  <a:ext cx="1364066" cy="71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73366" tIns="173366" rIns="173366" bIns="173366" numCol="1" anchor="t">
                  <a:spAutoFit/>
                </a:bodyPr>
                <a:lstStyle>
                  <a:lvl1pPr algn="ctr">
                    <a:defRPr sz="2400">
                      <a:latin typeface="Jalpullineunharu Medium"/>
                      <a:ea typeface="Jalpullineunharu Medium"/>
                      <a:cs typeface="Jalpullineunharu Medium"/>
                      <a:sym typeface="Jalpullineunharu Medium"/>
                    </a:defRPr>
                  </a:lvl1pPr>
                </a:lstStyle>
                <a:p>
                  <a:pPr/>
                  <a:r>
                    <a:t>false</a:t>
                  </a:r>
                </a:p>
              </p:txBody>
            </p:sp>
          </p:grpSp>
          <p:sp>
            <p:nvSpPr>
              <p:cNvPr id="1082" name="Rectangle 40"/>
              <p:cNvSpPr/>
              <p:nvPr/>
            </p:nvSpPr>
            <p:spPr>
              <a:xfrm>
                <a:off x="0" y="0"/>
                <a:ext cx="4635770" cy="5298067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08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8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9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- 04.</a:t>
            </a:r>
            <a:r>
              <a:t>datatype.html</a:t>
            </a:r>
          </a:p>
        </p:txBody>
      </p:sp>
      <p:sp>
        <p:nvSpPr>
          <p:cNvPr id="1092" name="Google Shape;303;p39"/>
          <p:cNvSpPr txBox="1"/>
          <p:nvPr/>
        </p:nvSpPr>
        <p:spPr>
          <a:xfrm>
            <a:off x="3356308" y="4511294"/>
            <a:ext cx="10447646" cy="140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연산자 실습</a:t>
            </a:r>
          </a:p>
        </p:txBody>
      </p:sp>
      <p:pic>
        <p:nvPicPr>
          <p:cNvPr id="1093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4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8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00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- 04.</a:t>
            </a:r>
            <a:r>
              <a:t>datatype.html</a:t>
            </a:r>
          </a:p>
        </p:txBody>
      </p:sp>
      <p:sp>
        <p:nvSpPr>
          <p:cNvPr id="1102" name="Google Shape;303;p39"/>
          <p:cNvSpPr txBox="1"/>
          <p:nvPr/>
        </p:nvSpPr>
        <p:spPr>
          <a:xfrm>
            <a:off x="3356308" y="3994172"/>
            <a:ext cx="10447646" cy="21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연산자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1103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4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Google Shape;61;p14"/>
          <p:cNvSpPr txBox="1"/>
          <p:nvPr/>
        </p:nvSpPr>
        <p:spPr>
          <a:xfrm>
            <a:off x="5919349" y="1277251"/>
            <a:ext cx="5509502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이미지와 동영상 태그</a:t>
            </a:r>
          </a:p>
        </p:txBody>
      </p:sp>
      <p:sp>
        <p:nvSpPr>
          <p:cNvPr id="147" name="Google Shape;131;p21"/>
          <p:cNvSpPr txBox="1"/>
          <p:nvPr/>
        </p:nvSpPr>
        <p:spPr>
          <a:xfrm>
            <a:off x="909067" y="3143270"/>
            <a:ext cx="7391401" cy="360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b="1"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이미지 태그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  <a:p>
            <a:pPr algn="ctr">
              <a:defRPr sz="2800" u="sng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일반 이미지</a:t>
            </a:r>
          </a:p>
          <a:p>
            <a:pPr algn="ctr">
              <a:lnSpc>
                <a:spcPct val="150000"/>
              </a:lnSpc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&lt;img scr=”</a:t>
            </a:r>
            <a:r>
              <a:t>이미지위치</a:t>
            </a:r>
            <a:r>
              <a:t>.png” /&gt;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  <a:p>
            <a:pPr algn="ctr">
              <a:defRPr sz="2800" u="sng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배경 이미지</a:t>
            </a:r>
          </a:p>
          <a:p>
            <a:pPr algn="ctr">
              <a:defRPr sz="20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&lt;div style=”background-image:url(“</a:t>
            </a:r>
            <a:r>
              <a:t>이미지위치</a:t>
            </a:r>
            <a:r>
              <a:t>.png”)” /&gt;</a:t>
            </a:r>
          </a:p>
        </p:txBody>
      </p:sp>
      <p:sp>
        <p:nvSpPr>
          <p:cNvPr id="148" name="Google Shape;132;p21"/>
          <p:cNvSpPr txBox="1"/>
          <p:nvPr/>
        </p:nvSpPr>
        <p:spPr>
          <a:xfrm>
            <a:off x="8970726" y="3143270"/>
            <a:ext cx="7391401" cy="3029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lnSpc>
                <a:spcPct val="150000"/>
              </a:lnSpc>
              <a:defRPr b="1"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동영상 태그</a:t>
            </a:r>
          </a:p>
          <a:p>
            <a:pPr algn="ctr">
              <a:lnSpc>
                <a:spcPct val="150000"/>
              </a:lnSpc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</a:p>
          <a:p>
            <a:pPr algn="ctr">
              <a:lnSpc>
                <a:spcPct val="150000"/>
              </a:lnSpc>
              <a:defRPr spc="-150"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&lt;video muted=”muted” autoplay=”autoplay” loop=loop”&gt;</a:t>
            </a:r>
          </a:p>
          <a:p>
            <a:pPr algn="ctr">
              <a:lnSpc>
                <a:spcPct val="150000"/>
              </a:lnSpc>
              <a:defRPr spc="-150"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&lt;source src=”</a:t>
            </a:r>
            <a:r>
              <a:t>동영상 위치</a:t>
            </a:r>
            <a:r>
              <a:t>.mp4&gt;</a:t>
            </a:r>
          </a:p>
          <a:p>
            <a:pPr algn="ctr">
              <a:lnSpc>
                <a:spcPct val="150000"/>
              </a:lnSpc>
              <a:defRPr spc="-150" sz="2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&lt;/video&gt;</a:t>
            </a:r>
          </a:p>
        </p:txBody>
      </p:sp>
      <p:sp>
        <p:nvSpPr>
          <p:cNvPr id="149" name="Rectangle 47"/>
          <p:cNvSpPr/>
          <p:nvPr/>
        </p:nvSpPr>
        <p:spPr>
          <a:xfrm>
            <a:off x="867975" y="3098009"/>
            <a:ext cx="7473586" cy="3946847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Rectangle 48"/>
          <p:cNvSpPr/>
          <p:nvPr/>
        </p:nvSpPr>
        <p:spPr>
          <a:xfrm>
            <a:off x="8889448" y="3098009"/>
            <a:ext cx="7473586" cy="3946847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0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09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111" name="Rectangle 2"/>
          <p:cNvSpPr txBox="1"/>
          <p:nvPr/>
        </p:nvSpPr>
        <p:spPr>
          <a:xfrm>
            <a:off x="6877007" y="4090337"/>
            <a:ext cx="3343260" cy="112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#6 </a:t>
            </a:r>
            <a:r>
              <a:t>조건문</a:t>
            </a:r>
          </a:p>
        </p:txBody>
      </p:sp>
      <p:sp>
        <p:nvSpPr>
          <p:cNvPr id="1112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- 06-</a:t>
            </a:r>
            <a:r>
              <a:t>if.html</a:t>
            </a:r>
          </a:p>
        </p:txBody>
      </p:sp>
      <p:sp>
        <p:nvSpPr>
          <p:cNvPr id="111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7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- 06-</a:t>
            </a:r>
            <a:r>
              <a:t>if.html</a:t>
            </a:r>
          </a:p>
        </p:txBody>
      </p:sp>
      <p:sp>
        <p:nvSpPr>
          <p:cNvPr id="1118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조건문</a:t>
            </a:r>
          </a:p>
        </p:txBody>
      </p:sp>
      <p:sp>
        <p:nvSpPr>
          <p:cNvPr id="1119" name="Google Shape;762;p89"/>
          <p:cNvSpPr txBox="1"/>
          <p:nvPr/>
        </p:nvSpPr>
        <p:spPr>
          <a:xfrm>
            <a:off x="3450277" y="2133600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특정 조건이 만족할 때 실행할 명령 작성</a:t>
            </a:r>
          </a:p>
        </p:txBody>
      </p:sp>
      <p:sp>
        <p:nvSpPr>
          <p:cNvPr id="1120" name="TextBox 3"/>
          <p:cNvSpPr txBox="1"/>
          <p:nvPr/>
        </p:nvSpPr>
        <p:spPr>
          <a:xfrm>
            <a:off x="7043419" y="3463463"/>
            <a:ext cx="3261361" cy="1540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solidFill>
                  <a:srgbClr val="EE220C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if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0076BA"/>
                </a:solidFill>
              </a:rPr>
              <a:t>조건</a:t>
            </a:r>
            <a:r>
              <a:rPr>
                <a:solidFill>
                  <a:srgbClr val="000000"/>
                </a:solidFill>
              </a:rPr>
              <a:t>)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// </a:t>
            </a:r>
            <a:r>
              <a:rPr>
                <a:solidFill>
                  <a:srgbClr val="000000"/>
                </a:solidFill>
              </a:rPr>
              <a:t>조건이 맞으면 실행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21" name="TextBox 4"/>
          <p:cNvSpPr txBox="1"/>
          <p:nvPr/>
        </p:nvSpPr>
        <p:spPr>
          <a:xfrm>
            <a:off x="7847376" y="5863945"/>
            <a:ext cx="1653446" cy="1518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solidFill>
                  <a:srgbClr val="EE220C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if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0076BA"/>
                </a:solidFill>
              </a:rPr>
              <a:t>i &lt; 5</a:t>
            </a:r>
            <a:r>
              <a:rPr>
                <a:solidFill>
                  <a:srgbClr val="000000"/>
                </a:solidFill>
              </a:rPr>
              <a:t>)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I = “</a:t>
            </a:r>
            <a:r>
              <a:rPr>
                <a:solidFill>
                  <a:srgbClr val="000000"/>
                </a:solidFill>
              </a:rPr>
              <a:t>작음”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22" name="Rectangle 28"/>
          <p:cNvSpPr/>
          <p:nvPr/>
        </p:nvSpPr>
        <p:spPr>
          <a:xfrm>
            <a:off x="6269794" y="3124200"/>
            <a:ext cx="4808610" cy="2095787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3" name="Rectangle 29"/>
          <p:cNvSpPr/>
          <p:nvPr/>
        </p:nvSpPr>
        <p:spPr>
          <a:xfrm>
            <a:off x="6241855" y="5600882"/>
            <a:ext cx="4808609" cy="2095787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2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- 06-</a:t>
            </a:r>
            <a:r>
              <a:t>if.html</a:t>
            </a:r>
          </a:p>
        </p:txBody>
      </p:sp>
      <p:sp>
        <p:nvSpPr>
          <p:cNvPr id="1129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조건문</a:t>
            </a:r>
          </a:p>
        </p:txBody>
      </p:sp>
      <p:sp>
        <p:nvSpPr>
          <p:cNvPr id="1130" name="Google Shape;762;p89"/>
          <p:cNvSpPr txBox="1"/>
          <p:nvPr/>
        </p:nvSpPr>
        <p:spPr>
          <a:xfrm>
            <a:off x="3450277" y="2133600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특정 조건이 만족할 때 실행할 명령 작성</a:t>
            </a:r>
          </a:p>
        </p:txBody>
      </p:sp>
      <p:sp>
        <p:nvSpPr>
          <p:cNvPr id="1131" name="Rectangle 28"/>
          <p:cNvSpPr/>
          <p:nvPr/>
        </p:nvSpPr>
        <p:spPr>
          <a:xfrm>
            <a:off x="6255825" y="3124200"/>
            <a:ext cx="4808609" cy="2825014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2" name="Rectangle 29"/>
          <p:cNvSpPr/>
          <p:nvPr/>
        </p:nvSpPr>
        <p:spPr>
          <a:xfrm>
            <a:off x="6255825" y="6324600"/>
            <a:ext cx="4808609" cy="3005978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3" name="Rectangle 1"/>
          <p:cNvSpPr txBox="1"/>
          <p:nvPr/>
        </p:nvSpPr>
        <p:spPr>
          <a:xfrm>
            <a:off x="7489895" y="3197879"/>
            <a:ext cx="2950211" cy="199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733932">
              <a:defRPr b="1" sz="2400">
                <a:solidFill>
                  <a:srgbClr val="EE220C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if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0076BA"/>
                </a:solidFill>
              </a:rPr>
              <a:t>조건</a:t>
            </a:r>
            <a:r>
              <a:rPr>
                <a:solidFill>
                  <a:srgbClr val="000000"/>
                </a:solidFill>
              </a:rPr>
              <a:t>)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// </a:t>
            </a:r>
            <a:r>
              <a:rPr>
                <a:solidFill>
                  <a:srgbClr val="000000"/>
                </a:solidFill>
              </a:rPr>
              <a:t>조건이 맞으면 실행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 </a:t>
            </a:r>
            <a:r>
              <a:t>else</a:t>
            </a:r>
            <a:r>
              <a:rPr>
                <a:solidFill>
                  <a:srgbClr val="000000"/>
                </a:solidFill>
              </a:rPr>
              <a:t>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// </a:t>
            </a:r>
            <a:r>
              <a:rPr>
                <a:solidFill>
                  <a:srgbClr val="000000"/>
                </a:solidFill>
              </a:rPr>
              <a:t>조건이 틀리면 실행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134" name="Rectangle 2"/>
          <p:cNvSpPr txBox="1"/>
          <p:nvPr/>
        </p:nvSpPr>
        <p:spPr>
          <a:xfrm>
            <a:off x="7881619" y="6324600"/>
            <a:ext cx="2950211" cy="273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733932">
              <a:lnSpc>
                <a:spcPct val="150000"/>
              </a:lnSpc>
              <a:defRPr b="1" sz="2400">
                <a:solidFill>
                  <a:srgbClr val="EE220C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if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0076BA"/>
                </a:solidFill>
              </a:rPr>
              <a:t>i &lt; 5</a:t>
            </a:r>
            <a:r>
              <a:rPr>
                <a:solidFill>
                  <a:srgbClr val="000000"/>
                </a:solidFill>
              </a:rPr>
              <a:t>)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I = “</a:t>
            </a:r>
            <a:r>
              <a:rPr>
                <a:solidFill>
                  <a:srgbClr val="000000"/>
                </a:solidFill>
              </a:rPr>
              <a:t>작다”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 </a:t>
            </a:r>
            <a:r>
              <a:t>else</a:t>
            </a:r>
            <a:r>
              <a:rPr>
                <a:solidFill>
                  <a:srgbClr val="000000"/>
                </a:solidFill>
              </a:rPr>
              <a:t> {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733932">
              <a:lnSpc>
                <a:spcPct val="150000"/>
              </a:lnSpc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  I = “</a:t>
            </a:r>
            <a:r>
              <a:t>크다”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733932">
              <a:lnSpc>
                <a:spcPct val="150000"/>
              </a:lnSpc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}</a:t>
            </a:r>
          </a:p>
        </p:txBody>
      </p:sp>
      <p:sp>
        <p:nvSpPr>
          <p:cNvPr id="1135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8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9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- 06-</a:t>
            </a:r>
            <a:r>
              <a:t>if.html</a:t>
            </a:r>
          </a:p>
        </p:txBody>
      </p:sp>
      <p:sp>
        <p:nvSpPr>
          <p:cNvPr id="1140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조건문</a:t>
            </a:r>
          </a:p>
        </p:txBody>
      </p:sp>
      <p:sp>
        <p:nvSpPr>
          <p:cNvPr id="1141" name="Google Shape;762;p89"/>
          <p:cNvSpPr txBox="1"/>
          <p:nvPr/>
        </p:nvSpPr>
        <p:spPr>
          <a:xfrm>
            <a:off x="3450277" y="2133600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특정 조건이 만족할 때 실행할 명령 작성</a:t>
            </a:r>
          </a:p>
        </p:txBody>
      </p:sp>
      <p:sp>
        <p:nvSpPr>
          <p:cNvPr id="1142" name="Rectangle 28"/>
          <p:cNvSpPr/>
          <p:nvPr/>
        </p:nvSpPr>
        <p:spPr>
          <a:xfrm>
            <a:off x="5702301" y="3124200"/>
            <a:ext cx="5788025" cy="5105400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3" name="Rectangle 3"/>
          <p:cNvSpPr txBox="1"/>
          <p:nvPr/>
        </p:nvSpPr>
        <p:spPr>
          <a:xfrm>
            <a:off x="5903595" y="3706621"/>
            <a:ext cx="5541010" cy="345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733932">
              <a:lnSpc>
                <a:spcPct val="120000"/>
              </a:lnSpc>
              <a:defRPr b="1" sz="2600">
                <a:solidFill>
                  <a:srgbClr val="EE220C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if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0076BA"/>
                </a:solidFill>
              </a:rPr>
              <a:t>조건</a:t>
            </a:r>
            <a:r>
              <a:rPr>
                <a:solidFill>
                  <a:srgbClr val="0076BA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// </a:t>
            </a:r>
            <a:r>
              <a:rPr>
                <a:solidFill>
                  <a:srgbClr val="000000"/>
                </a:solidFill>
              </a:rPr>
              <a:t>조건이 맞으면 실행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 </a:t>
            </a:r>
            <a:r>
              <a:t>else  if 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A2FF"/>
                </a:solidFill>
              </a:rPr>
              <a:t>조건</a:t>
            </a:r>
            <a:r>
              <a:rPr>
                <a:solidFill>
                  <a:srgbClr val="00A2FF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){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// </a:t>
            </a:r>
            <a:r>
              <a:rPr>
                <a:solidFill>
                  <a:srgbClr val="000000"/>
                </a:solidFill>
              </a:rPr>
              <a:t>조건</a:t>
            </a:r>
            <a:r>
              <a:rPr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이 틀리고 조건</a:t>
            </a:r>
            <a:r>
              <a:rPr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가 맞으면 실행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 </a:t>
            </a:r>
            <a:r>
              <a:t>else</a:t>
            </a:r>
            <a:r>
              <a:rPr>
                <a:solidFill>
                  <a:srgbClr val="000000"/>
                </a:solidFill>
              </a:rPr>
              <a:t>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// </a:t>
            </a:r>
            <a:r>
              <a:rPr>
                <a:solidFill>
                  <a:srgbClr val="000000"/>
                </a:solidFill>
              </a:rPr>
              <a:t>위 조건이 모두 틀리면 실행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14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- 06-</a:t>
            </a:r>
            <a:r>
              <a:t>if.html</a:t>
            </a:r>
          </a:p>
        </p:txBody>
      </p:sp>
      <p:sp>
        <p:nvSpPr>
          <p:cNvPr id="1149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조건문</a:t>
            </a:r>
          </a:p>
        </p:txBody>
      </p:sp>
      <p:sp>
        <p:nvSpPr>
          <p:cNvPr id="1150" name="Google Shape;762;p89"/>
          <p:cNvSpPr txBox="1"/>
          <p:nvPr/>
        </p:nvSpPr>
        <p:spPr>
          <a:xfrm>
            <a:off x="3450277" y="2133600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특정 조건이 만족할 때 실행할 명령 작성</a:t>
            </a:r>
          </a:p>
        </p:txBody>
      </p:sp>
      <p:sp>
        <p:nvSpPr>
          <p:cNvPr id="1151" name="Rectangle 28"/>
          <p:cNvSpPr/>
          <p:nvPr/>
        </p:nvSpPr>
        <p:spPr>
          <a:xfrm>
            <a:off x="5702301" y="3124200"/>
            <a:ext cx="5788025" cy="5105400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2" name="if (조건1) {   // 조건이 맞으면 실행 } else  if (조건2) {   // 조건1이 틀리고 조건2가 맞으면 실행 } else  if (조건3) {   //……"/>
          <p:cNvSpPr txBox="1"/>
          <p:nvPr/>
        </p:nvSpPr>
        <p:spPr>
          <a:xfrm>
            <a:off x="6048773" y="3157188"/>
            <a:ext cx="4877256" cy="5039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defTabSz="1733932">
              <a:lnSpc>
                <a:spcPct val="120000"/>
              </a:lnSpc>
              <a:defRPr b="1" sz="2400">
                <a:solidFill>
                  <a:srgbClr val="EE220C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if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0076BA"/>
                </a:solidFill>
              </a:rPr>
              <a:t>조건1</a:t>
            </a:r>
            <a:r>
              <a:rPr>
                <a:solidFill>
                  <a:srgbClr val="000000"/>
                </a:solidFill>
              </a:rPr>
              <a:t>)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// 조건이 맞으면 실행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 </a:t>
            </a:r>
            <a:r>
              <a:t>else  if 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A2FF"/>
                </a:solidFill>
              </a:rPr>
              <a:t>조건2</a:t>
            </a:r>
            <a:r>
              <a:rPr>
                <a:solidFill>
                  <a:srgbClr val="000000"/>
                </a:solidFill>
              </a:rPr>
              <a:t>)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// 조건1이 틀리고 조건2가 맞으면 실행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} </a:t>
            </a:r>
            <a:r>
              <a:t>else  if</a:t>
            </a:r>
            <a:r>
              <a:rPr>
                <a:solidFill>
                  <a:srgbClr val="000000"/>
                </a:solidFill>
              </a:rPr>
              <a:t> (</a:t>
            </a:r>
            <a:r>
              <a:rPr>
                <a:solidFill>
                  <a:srgbClr val="00A2FF"/>
                </a:solidFill>
              </a:rPr>
              <a:t>조건3</a:t>
            </a:r>
            <a:r>
              <a:rPr>
                <a:solidFill>
                  <a:srgbClr val="000000"/>
                </a:solidFill>
              </a:rPr>
              <a:t>) {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  //…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733932">
              <a:lnSpc>
                <a:spcPct val="120000"/>
              </a:lnSpc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} </a:t>
            </a:r>
            <a:r>
              <a:rPr>
                <a:solidFill>
                  <a:srgbClr val="EE220C"/>
                </a:solidFill>
              </a:rPr>
              <a:t>else  if </a:t>
            </a:r>
            <a:r>
              <a:t>(</a:t>
            </a:r>
            <a:r>
              <a:rPr>
                <a:solidFill>
                  <a:srgbClr val="00A2FF"/>
                </a:solidFill>
              </a:rPr>
              <a:t>조건4</a:t>
            </a:r>
            <a:r>
              <a:t>) {</a:t>
            </a:r>
            <a:endParaRPr>
              <a:solidFill>
                <a:srgbClr val="EE220C"/>
              </a:solidFill>
            </a:endParaRPr>
          </a:p>
          <a:p>
            <a:pPr defTabSz="1733932">
              <a:lnSpc>
                <a:spcPct val="120000"/>
              </a:lnSpc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// …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733932">
              <a:lnSpc>
                <a:spcPct val="120000"/>
              </a:lnSpc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} </a:t>
            </a:r>
            <a:r>
              <a:rPr>
                <a:solidFill>
                  <a:srgbClr val="EE220C"/>
                </a:solidFill>
              </a:rPr>
              <a:t>else  if </a:t>
            </a:r>
            <a:r>
              <a:t>(</a:t>
            </a:r>
            <a:r>
              <a:rPr>
                <a:solidFill>
                  <a:srgbClr val="00A2FF"/>
                </a:solidFill>
              </a:rPr>
              <a:t>조건5</a:t>
            </a:r>
            <a:r>
              <a:t>) {</a:t>
            </a:r>
            <a:endParaRPr>
              <a:solidFill>
                <a:srgbClr val="EE220C"/>
              </a:solidFill>
            </a:endParaRPr>
          </a:p>
          <a:p>
            <a:pPr defTabSz="1733932">
              <a:lnSpc>
                <a:spcPct val="120000"/>
              </a:lnSpc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//… </a:t>
            </a:r>
            <a:br/>
            <a:r>
              <a:t>}</a:t>
            </a:r>
            <a:r>
              <a:rPr>
                <a:solidFill>
                  <a:srgbClr val="EE220C"/>
                </a:solidFill>
              </a:rPr>
              <a:t>….</a:t>
            </a:r>
          </a:p>
        </p:txBody>
      </p:sp>
      <p:sp>
        <p:nvSpPr>
          <p:cNvPr id="115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56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7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- 06-</a:t>
            </a:r>
            <a:r>
              <a:t>if.html</a:t>
            </a:r>
          </a:p>
        </p:txBody>
      </p:sp>
      <p:sp>
        <p:nvSpPr>
          <p:cNvPr id="1158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조건문</a:t>
            </a:r>
            <a:r>
              <a:t> </a:t>
            </a:r>
            <a:r>
              <a:t>실무 적용 예시</a:t>
            </a:r>
          </a:p>
        </p:txBody>
      </p:sp>
      <p:sp>
        <p:nvSpPr>
          <p:cNvPr id="1159" name="Google Shape;762;p89"/>
          <p:cNvSpPr txBox="1"/>
          <p:nvPr/>
        </p:nvSpPr>
        <p:spPr>
          <a:xfrm>
            <a:off x="3450277" y="2133600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비밀번호 </a:t>
            </a:r>
            <a:r>
              <a:t>=== </a:t>
            </a:r>
            <a:r>
              <a:t>비밀번호확인이면 가입 성공</a:t>
            </a:r>
          </a:p>
        </p:txBody>
      </p:sp>
      <p:pic>
        <p:nvPicPr>
          <p:cNvPr id="1160" name="Google Shape;772;p90" descr="Google Shape;772;p9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5119" y="3733800"/>
            <a:ext cx="6458265" cy="34653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161" name="Google Shape;773;p90" descr="Google Shape;773;p9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93100" y="4356422"/>
            <a:ext cx="7947316" cy="22201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16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0563" y="3053374"/>
            <a:ext cx="5979137" cy="403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16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8" name="Google Shape;303;p39"/>
          <p:cNvSpPr txBox="1"/>
          <p:nvPr/>
        </p:nvSpPr>
        <p:spPr>
          <a:xfrm>
            <a:off x="3356308" y="4511294"/>
            <a:ext cx="10447646" cy="1408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조건문 실습</a:t>
            </a:r>
          </a:p>
        </p:txBody>
      </p:sp>
      <p:pic>
        <p:nvPicPr>
          <p:cNvPr id="1169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0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- 06-</a:t>
            </a:r>
            <a:r>
              <a:t>if.html</a:t>
            </a:r>
          </a:p>
        </p:txBody>
      </p:sp>
      <p:sp>
        <p:nvSpPr>
          <p:cNvPr id="117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496" y="2471303"/>
            <a:ext cx="6263164" cy="4809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5" name="Picture 31" descr="Picture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2815" y="2845036"/>
            <a:ext cx="1181508" cy="114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8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- 04.</a:t>
            </a:r>
            <a:r>
              <a:t>datatype.html</a:t>
            </a:r>
          </a:p>
        </p:txBody>
      </p:sp>
      <p:sp>
        <p:nvSpPr>
          <p:cNvPr id="1179" name="Google Shape;303;p39"/>
          <p:cNvSpPr txBox="1"/>
          <p:nvPr/>
        </p:nvSpPr>
        <p:spPr>
          <a:xfrm>
            <a:off x="3356308" y="3994172"/>
            <a:ext cx="10447646" cy="21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66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조건문</a:t>
            </a:r>
          </a:p>
          <a:p>
            <a:pPr algn="ctr">
              <a:defRPr sz="5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Algorithm Test</a:t>
            </a:r>
          </a:p>
        </p:txBody>
      </p:sp>
      <p:pic>
        <p:nvPicPr>
          <p:cNvPr id="1180" name="Picture 33" descr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76" y="6590926"/>
            <a:ext cx="2081452" cy="96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1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4451551" y="3994172"/>
            <a:ext cx="7708901" cy="3358596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85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8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078" y="10668000"/>
            <a:ext cx="2081452" cy="962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2514600"/>
            <a:ext cx="6350000" cy="5321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188" name="Rectangle 2"/>
          <p:cNvSpPr txBox="1"/>
          <p:nvPr/>
        </p:nvSpPr>
        <p:spPr>
          <a:xfrm>
            <a:off x="6877007" y="4090337"/>
            <a:ext cx="3343260" cy="11262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#5 </a:t>
            </a:r>
            <a:r>
              <a:t>반복문</a:t>
            </a:r>
          </a:p>
        </p:txBody>
      </p:sp>
      <p:sp>
        <p:nvSpPr>
          <p:cNvPr id="1189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- 07.</a:t>
            </a:r>
            <a:r>
              <a:t>for.html</a:t>
            </a:r>
          </a:p>
        </p:txBody>
      </p:sp>
      <p:sp>
        <p:nvSpPr>
          <p:cNvPr id="119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9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4" name="Google Shape;761;p89"/>
          <p:cNvSpPr txBox="1"/>
          <p:nvPr/>
        </p:nvSpPr>
        <p:spPr>
          <a:xfrm>
            <a:off x="3450277" y="1352014"/>
            <a:ext cx="10447646" cy="86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반복문</a:t>
            </a:r>
          </a:p>
        </p:txBody>
      </p:sp>
      <p:sp>
        <p:nvSpPr>
          <p:cNvPr id="1195" name="Google Shape;762;p89"/>
          <p:cNvSpPr txBox="1"/>
          <p:nvPr/>
        </p:nvSpPr>
        <p:spPr>
          <a:xfrm>
            <a:off x="3450277" y="2133600"/>
            <a:ext cx="10447646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반복적인 작업을 할 때 사용 </a:t>
            </a:r>
            <a:r>
              <a:t>- </a:t>
            </a:r>
            <a:r>
              <a:t>for</a:t>
            </a:r>
          </a:p>
        </p:txBody>
      </p:sp>
      <p:sp>
        <p:nvSpPr>
          <p:cNvPr id="1196" name="Rectangle 17"/>
          <p:cNvSpPr/>
          <p:nvPr/>
        </p:nvSpPr>
        <p:spPr>
          <a:xfrm>
            <a:off x="5780087" y="3696196"/>
            <a:ext cx="5788026" cy="3923804"/>
          </a:xfrm>
          <a:prstGeom prst="rect">
            <a:avLst/>
          </a:prstGeom>
          <a:ln w="381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7" name="for ( 초기식 ; 조건식 ; 증감식 ) {               // 반복 코드 }"/>
          <p:cNvSpPr txBox="1"/>
          <p:nvPr/>
        </p:nvSpPr>
        <p:spPr>
          <a:xfrm>
            <a:off x="6543171" y="4256098"/>
            <a:ext cx="4066202" cy="160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defTabSz="1733932">
              <a:lnSpc>
                <a:spcPct val="150000"/>
              </a:lnSpc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초기식 </a:t>
            </a:r>
            <a:r>
              <a:rPr>
                <a:solidFill>
                  <a:srgbClr val="EE220C"/>
                </a:solidFill>
              </a:rPr>
              <a:t>;</a:t>
            </a:r>
            <a:r>
              <a:t> 조건식 </a:t>
            </a:r>
            <a:r>
              <a:rPr>
                <a:solidFill>
                  <a:srgbClr val="EE220C"/>
                </a:solidFill>
              </a:rPr>
              <a:t>;</a:t>
            </a:r>
            <a:r>
              <a:t> 증감식 ) {</a:t>
            </a:r>
            <a:br/>
            <a:r>
              <a:t>              </a:t>
            </a:r>
            <a:r>
              <a:rPr>
                <a:solidFill>
                  <a:srgbClr val="FEAE00"/>
                </a:solidFill>
              </a:rPr>
              <a:t>// 반복 코드</a:t>
            </a:r>
            <a:br>
              <a:rPr>
                <a:solidFill>
                  <a:srgbClr val="FEAE00"/>
                </a:solidFill>
              </a:rPr>
            </a:br>
            <a:r>
              <a:t>}</a:t>
            </a:r>
          </a:p>
        </p:txBody>
      </p:sp>
      <p:sp>
        <p:nvSpPr>
          <p:cNvPr id="1198" name=",가 아닌 ;로 식을 구분"/>
          <p:cNvSpPr txBox="1"/>
          <p:nvPr/>
        </p:nvSpPr>
        <p:spPr>
          <a:xfrm>
            <a:off x="7095048" y="6639088"/>
            <a:ext cx="3158104" cy="528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1733932">
              <a:defRPr b="1" sz="2800">
                <a:solidFill>
                  <a:srgbClr val="0076BA"/>
                </a:solidFill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,</a:t>
            </a:r>
            <a:r>
              <a:rPr>
                <a:solidFill>
                  <a:srgbClr val="000000"/>
                </a:solidFill>
              </a:rPr>
              <a:t>가 아닌 </a:t>
            </a:r>
            <a:r>
              <a:rPr>
                <a:solidFill>
                  <a:srgbClr val="EE220C"/>
                </a:solidFill>
              </a:rPr>
              <a:t>;</a:t>
            </a:r>
            <a:r>
              <a:rPr>
                <a:solidFill>
                  <a:srgbClr val="000000"/>
                </a:solidFill>
              </a:rPr>
              <a:t>로 식을 구분</a:t>
            </a:r>
          </a:p>
        </p:txBody>
      </p:sp>
      <p:sp>
        <p:nvSpPr>
          <p:cNvPr id="119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Google Shape;61;p14"/>
          <p:cNvSpPr txBox="1"/>
          <p:nvPr/>
        </p:nvSpPr>
        <p:spPr>
          <a:xfrm>
            <a:off x="6490849" y="1289951"/>
            <a:ext cx="5509502" cy="69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태그의 </a:t>
            </a:r>
            <a:r>
              <a:rPr>
                <a:solidFill>
                  <a:srgbClr val="0000FF"/>
                </a:solidFill>
              </a:rPr>
              <a:t>속성</a:t>
            </a:r>
            <a:r>
              <a:t>과 </a:t>
            </a:r>
            <a:r>
              <a:rPr>
                <a:solidFill>
                  <a:schemeClr val="accent2">
                    <a:satOff val="-4966"/>
                    <a:lumOff val="-10549"/>
                  </a:schemeClr>
                </a:solidFill>
              </a:rPr>
              <a:t>값</a:t>
            </a:r>
          </a:p>
        </p:txBody>
      </p:sp>
      <p:sp>
        <p:nvSpPr>
          <p:cNvPr id="155" name="Google Shape;124;p20"/>
          <p:cNvSpPr txBox="1"/>
          <p:nvPr/>
        </p:nvSpPr>
        <p:spPr>
          <a:xfrm>
            <a:off x="4298922" y="2494014"/>
            <a:ext cx="10758409" cy="80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lnSpc>
                <a:spcPct val="150000"/>
              </a:lnSpc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태그는</a:t>
            </a:r>
            <a:r>
              <a:rPr>
                <a:solidFill>
                  <a:srgbClr val="0000FF"/>
                </a:solidFill>
              </a:rPr>
              <a:t> 속성(attribute)과 </a:t>
            </a:r>
            <a:r>
              <a:t>속성의</a:t>
            </a:r>
            <a:r>
              <a:rPr>
                <a:solidFill>
                  <a:srgbClr val="0000FF"/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값(value)을 주어 부가적인 기능을 구현</a:t>
            </a:r>
          </a:p>
        </p:txBody>
      </p:sp>
      <p:grpSp>
        <p:nvGrpSpPr>
          <p:cNvPr id="172" name="Group 43"/>
          <p:cNvGrpSpPr/>
          <p:nvPr/>
        </p:nvGrpSpPr>
        <p:grpSpPr>
          <a:xfrm>
            <a:off x="3631552" y="3836700"/>
            <a:ext cx="11665281" cy="5004525"/>
            <a:chOff x="0" y="0"/>
            <a:chExt cx="11665280" cy="5004524"/>
          </a:xfrm>
        </p:grpSpPr>
        <p:grpSp>
          <p:nvGrpSpPr>
            <p:cNvPr id="159" name="Group 12"/>
            <p:cNvGrpSpPr/>
            <p:nvPr/>
          </p:nvGrpSpPr>
          <p:grpSpPr>
            <a:xfrm>
              <a:off x="0" y="0"/>
              <a:ext cx="3604756" cy="2197706"/>
              <a:chOff x="0" y="0"/>
              <a:chExt cx="3604755" cy="2197705"/>
            </a:xfrm>
          </p:grpSpPr>
          <p:pic>
            <p:nvPicPr>
              <p:cNvPr id="156" name="Google Shape;118;p20" descr="Google Shape;118;p2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76939" y="581040"/>
                <a:ext cx="1390801" cy="1390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7" name="TextBox 11"/>
              <p:cNvSpPr/>
              <p:nvPr/>
            </p:nvSpPr>
            <p:spPr>
              <a:xfrm>
                <a:off x="206462" y="59687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&lt;</a:t>
                </a:r>
                <a:r>
                  <a:t>input </a:t>
                </a:r>
                <a:r>
                  <a:rPr>
                    <a:solidFill>
                      <a:srgbClr val="0432FF"/>
                    </a:solidFill>
                  </a:rPr>
                  <a:t>type=</a:t>
                </a:r>
                <a:r>
                  <a:rPr>
                    <a:solidFill>
                      <a:schemeClr val="accent2">
                        <a:satOff val="-4966"/>
                        <a:lumOff val="-10549"/>
                      </a:schemeClr>
                    </a:solidFill>
                  </a:rPr>
                  <a:t>“text”</a:t>
                </a:r>
                <a:r>
                  <a:rPr>
                    <a:solidFill>
                      <a:srgbClr val="0432FF"/>
                    </a:solidFill>
                  </a:rPr>
                  <a:t>/&gt;</a:t>
                </a:r>
              </a:p>
            </p:txBody>
          </p:sp>
          <p:sp>
            <p:nvSpPr>
              <p:cNvPr id="158" name="Rectangle 34"/>
              <p:cNvSpPr/>
              <p:nvPr/>
            </p:nvSpPr>
            <p:spPr>
              <a:xfrm>
                <a:off x="0" y="0"/>
                <a:ext cx="3604756" cy="2197706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63" name="Group 42"/>
            <p:cNvGrpSpPr/>
            <p:nvPr/>
          </p:nvGrpSpPr>
          <p:grpSpPr>
            <a:xfrm>
              <a:off x="3770261" y="0"/>
              <a:ext cx="3956722" cy="2324762"/>
              <a:chOff x="0" y="0"/>
              <a:chExt cx="3956720" cy="2324760"/>
            </a:xfrm>
          </p:grpSpPr>
          <p:pic>
            <p:nvPicPr>
              <p:cNvPr id="160" name="Google Shape;119;p20" descr="Google Shape;119;p2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30440" y="530343"/>
                <a:ext cx="1794419" cy="179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1" name="Rectangle 2"/>
              <p:cNvSpPr/>
              <p:nvPr/>
            </p:nvSpPr>
            <p:spPr>
              <a:xfrm>
                <a:off x="234393" y="1256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&lt;input </a:t>
                </a:r>
                <a:r>
                  <a:rPr>
                    <a:solidFill>
                      <a:srgbClr val="0000FF"/>
                    </a:solidFill>
                  </a:rPr>
                  <a:t>type=</a:t>
                </a:r>
                <a:r>
                  <a:rPr>
                    <a:solidFill>
                      <a:schemeClr val="accent2">
                        <a:satOff val="-4966"/>
                        <a:lumOff val="-10549"/>
                      </a:schemeClr>
                    </a:solidFill>
                  </a:rPr>
                  <a:t>“</a:t>
                </a:r>
                <a:r>
                  <a:rPr>
                    <a:solidFill>
                      <a:schemeClr val="accent2">
                        <a:satOff val="-4966"/>
                        <a:lumOff val="-10549"/>
                      </a:schemeClr>
                    </a:solidFill>
                  </a:rPr>
                  <a:t>password”</a:t>
                </a:r>
                <a:r>
                  <a:rPr>
                    <a:solidFill>
                      <a:srgbClr val="0000FF"/>
                    </a:solidFill>
                  </a:rPr>
                  <a:t> /&gt;</a:t>
                </a:r>
              </a:p>
            </p:txBody>
          </p:sp>
          <p:sp>
            <p:nvSpPr>
              <p:cNvPr id="162" name="Rectangle 36"/>
              <p:cNvSpPr/>
              <p:nvPr/>
            </p:nvSpPr>
            <p:spPr>
              <a:xfrm>
                <a:off x="0" y="0"/>
                <a:ext cx="3956721" cy="2197707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67" name="Group 40"/>
            <p:cNvGrpSpPr/>
            <p:nvPr/>
          </p:nvGrpSpPr>
          <p:grpSpPr>
            <a:xfrm>
              <a:off x="7892488" y="0"/>
              <a:ext cx="3772793" cy="2197706"/>
              <a:chOff x="0" y="0"/>
              <a:chExt cx="3772792" cy="2197705"/>
            </a:xfrm>
          </p:grpSpPr>
          <p:pic>
            <p:nvPicPr>
              <p:cNvPr id="164" name="Google Shape;121;p20" descr="Google Shape;121;p2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172349" y="813617"/>
                <a:ext cx="1197394" cy="11973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5" name="Rectangle 4"/>
              <p:cNvSpPr/>
              <p:nvPr/>
            </p:nvSpPr>
            <p:spPr>
              <a:xfrm>
                <a:off x="63118" y="1256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&lt;input </a:t>
                </a:r>
                <a:r>
                  <a:rPr>
                    <a:solidFill>
                      <a:srgbClr val="0000FF"/>
                    </a:solidFill>
                  </a:rPr>
                  <a:t>type=</a:t>
                </a:r>
                <a:r>
                  <a:rPr>
                    <a:solidFill>
                      <a:schemeClr val="accent2">
                        <a:satOff val="-4966"/>
                        <a:lumOff val="-10549"/>
                      </a:schemeClr>
                    </a:solidFill>
                  </a:rPr>
                  <a:t>“</a:t>
                </a:r>
                <a:r>
                  <a:rPr>
                    <a:solidFill>
                      <a:schemeClr val="accent2">
                        <a:satOff val="-4966"/>
                        <a:lumOff val="-10549"/>
                      </a:schemeClr>
                    </a:solidFill>
                  </a:rPr>
                  <a:t>checkbox”</a:t>
                </a:r>
                <a:r>
                  <a:rPr>
                    <a:solidFill>
                      <a:srgbClr val="0000FF"/>
                    </a:solidFill>
                  </a:rPr>
                  <a:t> /&gt;</a:t>
                </a:r>
              </a:p>
            </p:txBody>
          </p:sp>
          <p:sp>
            <p:nvSpPr>
              <p:cNvPr id="166" name="Rectangle 38"/>
              <p:cNvSpPr/>
              <p:nvPr/>
            </p:nvSpPr>
            <p:spPr>
              <a:xfrm>
                <a:off x="0" y="0"/>
                <a:ext cx="3772793" cy="2197706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71" name="Group 42"/>
            <p:cNvGrpSpPr/>
            <p:nvPr/>
          </p:nvGrpSpPr>
          <p:grpSpPr>
            <a:xfrm>
              <a:off x="1195290" y="2806818"/>
              <a:ext cx="9203810" cy="2197707"/>
              <a:chOff x="0" y="0"/>
              <a:chExt cx="9203809" cy="2197705"/>
            </a:xfrm>
          </p:grpSpPr>
          <p:sp>
            <p:nvSpPr>
              <p:cNvPr id="168" name="Rectangle 2"/>
              <p:cNvSpPr/>
              <p:nvPr/>
            </p:nvSpPr>
            <p:spPr>
              <a:xfrm>
                <a:off x="234393" y="1256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>
                  <a:defRPr sz="2400">
                    <a:latin typeface="Jalpullineunharu Medium"/>
                    <a:ea typeface="Jalpullineunharu Medium"/>
                    <a:cs typeface="Jalpullineunharu Medium"/>
                    <a:sym typeface="Jalpullineunharu Medium"/>
                  </a:defRPr>
                </a:pPr>
                <a:r>
                  <a:t>&lt;input </a:t>
                </a:r>
                <a:r>
                  <a:rPr>
                    <a:solidFill>
                      <a:srgbClr val="0000FF"/>
                    </a:solidFill>
                  </a:rPr>
                  <a:t>type=</a:t>
                </a:r>
                <a:r>
                  <a:rPr>
                    <a:solidFill>
                      <a:schemeClr val="accent2">
                        <a:satOff val="-4966"/>
                        <a:lumOff val="-10549"/>
                      </a:schemeClr>
                    </a:solidFill>
                  </a:rPr>
                  <a:t>“</a:t>
                </a:r>
                <a:r>
                  <a:rPr>
                    <a:solidFill>
                      <a:schemeClr val="accent2">
                        <a:satOff val="-4966"/>
                        <a:lumOff val="-10549"/>
                      </a:schemeClr>
                    </a:solidFill>
                  </a:rPr>
                  <a:t>password” </a:t>
                </a:r>
                <a:r>
                  <a:rPr>
                    <a:solidFill>
                      <a:srgbClr val="0000FF"/>
                    </a:solidFill>
                  </a:rPr>
                  <a:t>placeholder=</a:t>
                </a:r>
                <a:r>
                  <a:rPr>
                    <a:solidFill>
                      <a:schemeClr val="accent2">
                        <a:satOff val="-4966"/>
                        <a:lumOff val="-10549"/>
                      </a:schemeClr>
                    </a:solidFill>
                  </a:rPr>
                  <a:t>“비밀번호를 입력해 주세요.</a:t>
                </a:r>
                <a:r>
                  <a:rPr>
                    <a:solidFill>
                      <a:schemeClr val="accent2">
                        <a:satOff val="-4966"/>
                        <a:lumOff val="-10549"/>
                      </a:schemeClr>
                    </a:solidFill>
                  </a:rPr>
                  <a:t>”</a:t>
                </a:r>
                <a:r>
                  <a:rPr>
                    <a:solidFill>
                      <a:srgbClr val="0000FF"/>
                    </a:solidFill>
                  </a:rPr>
                  <a:t> /&gt;</a:t>
                </a:r>
              </a:p>
            </p:txBody>
          </p:sp>
          <p:sp>
            <p:nvSpPr>
              <p:cNvPr id="169" name="Rectangle 36"/>
              <p:cNvSpPr/>
              <p:nvPr/>
            </p:nvSpPr>
            <p:spPr>
              <a:xfrm>
                <a:off x="0" y="0"/>
                <a:ext cx="9203810" cy="2197707"/>
              </a:xfrm>
              <a:prstGeom prst="rect">
                <a:avLst/>
              </a:prstGeom>
              <a:noFill/>
              <a:ln w="38100" cap="flat">
                <a:solidFill>
                  <a:srgbClr val="F2F2F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170" name="이미지" descr="이미지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04825" y="909705"/>
                <a:ext cx="3794160" cy="744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73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0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03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반복문 작성 예시</a:t>
            </a:r>
          </a:p>
        </p:txBody>
      </p:sp>
      <p:sp>
        <p:nvSpPr>
          <p:cNvPr id="1204" name="Rectangle 17"/>
          <p:cNvSpPr/>
          <p:nvPr/>
        </p:nvSpPr>
        <p:spPr>
          <a:xfrm>
            <a:off x="5780087" y="2286000"/>
            <a:ext cx="5788026" cy="2133600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5" name="for ( let i = 1; i&lt;=5 ; i=i+1 ) { console.log(“Hello”) }"/>
          <p:cNvSpPr txBox="1"/>
          <p:nvPr/>
        </p:nvSpPr>
        <p:spPr>
          <a:xfrm>
            <a:off x="6696266" y="2577237"/>
            <a:ext cx="3955671" cy="1545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1733932">
              <a:lnSpc>
                <a:spcPct val="150000"/>
              </a:lnSpc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</a:t>
            </a:r>
            <a:r>
              <a:rPr>
                <a:solidFill>
                  <a:srgbClr val="D41876"/>
                </a:solidFill>
              </a:rPr>
              <a:t>let i = 1</a:t>
            </a:r>
            <a:r>
              <a:t>; </a:t>
            </a:r>
            <a:r>
              <a:rPr>
                <a:solidFill>
                  <a:srgbClr val="FEAE00"/>
                </a:solidFill>
              </a:rPr>
              <a:t>i&lt;=5</a:t>
            </a:r>
            <a:r>
              <a:t> ; </a:t>
            </a:r>
            <a:r>
              <a:rPr>
                <a:solidFill>
                  <a:srgbClr val="1DB100"/>
                </a:solidFill>
              </a:rPr>
              <a:t>i=i+1</a:t>
            </a:r>
            <a:r>
              <a:t> ) {</a:t>
            </a:r>
            <a:br/>
            <a:r>
              <a:t>console.log(“Hello”)</a:t>
            </a:r>
            <a:br/>
            <a:r>
              <a:t>}</a:t>
            </a:r>
          </a:p>
        </p:txBody>
      </p:sp>
      <p:grpSp>
        <p:nvGrpSpPr>
          <p:cNvPr id="1218" name="Group 1"/>
          <p:cNvGrpSpPr/>
          <p:nvPr/>
        </p:nvGrpSpPr>
        <p:grpSpPr>
          <a:xfrm>
            <a:off x="1984542" y="4800600"/>
            <a:ext cx="13379115" cy="2784191"/>
            <a:chOff x="0" y="0"/>
            <a:chExt cx="13379113" cy="2784189"/>
          </a:xfrm>
        </p:grpSpPr>
        <p:sp>
          <p:nvSpPr>
            <p:cNvPr id="1206" name="초기식 : let i = 1"/>
            <p:cNvSpPr txBox="1"/>
            <p:nvPr/>
          </p:nvSpPr>
          <p:spPr>
            <a:xfrm>
              <a:off x="814374" y="296437"/>
              <a:ext cx="2273401" cy="4618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초기식 : </a:t>
              </a:r>
              <a:r>
                <a:rPr>
                  <a:solidFill>
                    <a:srgbClr val="D41876"/>
                  </a:solidFill>
                </a:rPr>
                <a:t>let i = 1 </a:t>
              </a:r>
            </a:p>
          </p:txBody>
        </p:sp>
        <p:sp>
          <p:nvSpPr>
            <p:cNvPr id="1207" name="조건식 : i &lt;= 5"/>
            <p:cNvSpPr txBox="1"/>
            <p:nvPr/>
          </p:nvSpPr>
          <p:spPr>
            <a:xfrm>
              <a:off x="5832995" y="260476"/>
              <a:ext cx="1926334" cy="4618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조건식 : </a:t>
              </a:r>
              <a:r>
                <a:rPr>
                  <a:solidFill>
                    <a:srgbClr val="FEAE00"/>
                  </a:solidFill>
                </a:rPr>
                <a:t>i &lt;= 5</a:t>
              </a:r>
            </a:p>
          </p:txBody>
        </p:sp>
        <p:sp>
          <p:nvSpPr>
            <p:cNvPr id="1208" name="증감식 : i = i+1"/>
            <p:cNvSpPr txBox="1"/>
            <p:nvPr/>
          </p:nvSpPr>
          <p:spPr>
            <a:xfrm>
              <a:off x="10422530" y="296437"/>
              <a:ext cx="2011017" cy="4618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증감식 :</a:t>
              </a:r>
              <a:r>
                <a:rPr>
                  <a:solidFill>
                    <a:srgbClr val="1DB100"/>
                  </a:solidFill>
                </a:rPr>
                <a:t> i = i+1</a:t>
              </a:r>
            </a:p>
          </p:txBody>
        </p:sp>
        <p:sp>
          <p:nvSpPr>
            <p:cNvPr id="1209" name="첫 시작"/>
            <p:cNvSpPr txBox="1"/>
            <p:nvPr/>
          </p:nvSpPr>
          <p:spPr>
            <a:xfrm>
              <a:off x="1470781" y="1087861"/>
              <a:ext cx="960588" cy="4618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첫 시작</a:t>
              </a:r>
            </a:p>
          </p:txBody>
        </p:sp>
        <p:sp>
          <p:nvSpPr>
            <p:cNvPr id="1210" name="I = 1부터"/>
            <p:cNvSpPr txBox="1"/>
            <p:nvPr/>
          </p:nvSpPr>
          <p:spPr>
            <a:xfrm>
              <a:off x="1344167" y="1879286"/>
              <a:ext cx="1213816" cy="4618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I = 1부터</a:t>
              </a:r>
            </a:p>
          </p:txBody>
        </p:sp>
        <p:sp>
          <p:nvSpPr>
            <p:cNvPr id="1211" name="언제까지"/>
            <p:cNvSpPr txBox="1"/>
            <p:nvPr/>
          </p:nvSpPr>
          <p:spPr>
            <a:xfrm>
              <a:off x="6226383" y="1062572"/>
              <a:ext cx="1139557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언제까지</a:t>
              </a:r>
            </a:p>
          </p:txBody>
        </p:sp>
        <p:sp>
          <p:nvSpPr>
            <p:cNvPr id="1212" name="I는 5까지"/>
            <p:cNvSpPr txBox="1"/>
            <p:nvPr/>
          </p:nvSpPr>
          <p:spPr>
            <a:xfrm>
              <a:off x="6188769" y="1843325"/>
              <a:ext cx="1214786" cy="4618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I는 5까지</a:t>
              </a:r>
            </a:p>
          </p:txBody>
        </p:sp>
        <p:sp>
          <p:nvSpPr>
            <p:cNvPr id="1213" name="어떻게"/>
            <p:cNvSpPr txBox="1"/>
            <p:nvPr/>
          </p:nvSpPr>
          <p:spPr>
            <a:xfrm>
              <a:off x="10990086" y="1098533"/>
              <a:ext cx="875905" cy="440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어떻게</a:t>
              </a:r>
            </a:p>
          </p:txBody>
        </p:sp>
        <p:sp>
          <p:nvSpPr>
            <p:cNvPr id="1214" name="I는 1씩 증가"/>
            <p:cNvSpPr txBox="1"/>
            <p:nvPr/>
          </p:nvSpPr>
          <p:spPr>
            <a:xfrm>
              <a:off x="10646477" y="1879286"/>
              <a:ext cx="1563122" cy="4618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>
              <a:lvl1pPr algn="ctr" defTabSz="914377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lvl1pPr>
            </a:lstStyle>
            <a:p>
              <a:pPr/>
              <a:r>
                <a:t>I는 1씩 증가</a:t>
              </a:r>
            </a:p>
          </p:txBody>
        </p:sp>
        <p:sp>
          <p:nvSpPr>
            <p:cNvPr id="1215" name="Rectangle 24"/>
            <p:cNvSpPr/>
            <p:nvPr/>
          </p:nvSpPr>
          <p:spPr>
            <a:xfrm>
              <a:off x="-1" y="1"/>
              <a:ext cx="3902152" cy="2782943"/>
            </a:xfrm>
            <a:prstGeom prst="rect">
              <a:avLst/>
            </a:prstGeom>
            <a:noFill/>
            <a:ln w="38100" cap="flat">
              <a:solidFill>
                <a:srgbClr val="D517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6" name="Rectangle 25"/>
            <p:cNvSpPr/>
            <p:nvPr/>
          </p:nvSpPr>
          <p:spPr>
            <a:xfrm>
              <a:off x="4845086" y="1248"/>
              <a:ext cx="3902152" cy="2782943"/>
            </a:xfrm>
            <a:prstGeom prst="rect">
              <a:avLst/>
            </a:prstGeom>
            <a:noFill/>
            <a:ln w="38100" cap="flat">
              <a:solidFill>
                <a:srgbClr val="FEAE0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7" name="Rectangle 26"/>
            <p:cNvSpPr/>
            <p:nvPr/>
          </p:nvSpPr>
          <p:spPr>
            <a:xfrm>
              <a:off x="9476962" y="0"/>
              <a:ext cx="3902152" cy="2782943"/>
            </a:xfrm>
            <a:prstGeom prst="rect">
              <a:avLst/>
            </a:prstGeom>
            <a:noFill/>
            <a:ln w="38100" cap="flat">
              <a:solidFill>
                <a:srgbClr val="1DB1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19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22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3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반복문 작성 예시</a:t>
            </a:r>
          </a:p>
        </p:txBody>
      </p:sp>
      <p:sp>
        <p:nvSpPr>
          <p:cNvPr id="1224" name="Rectangle 17"/>
          <p:cNvSpPr/>
          <p:nvPr/>
        </p:nvSpPr>
        <p:spPr>
          <a:xfrm>
            <a:off x="5780087" y="2286000"/>
            <a:ext cx="5788026" cy="2133600"/>
          </a:xfrm>
          <a:prstGeom prst="rect">
            <a:avLst/>
          </a:prstGeom>
          <a:ln w="38100">
            <a:solidFill>
              <a:srgbClr val="EDEDE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5" name="for ( let i = 1; i&lt;=5 ; i=i+1 ) { console.log(“Hello”) }"/>
          <p:cNvSpPr txBox="1"/>
          <p:nvPr/>
        </p:nvSpPr>
        <p:spPr>
          <a:xfrm>
            <a:off x="6696266" y="2577237"/>
            <a:ext cx="3955671" cy="1545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1733932">
              <a:lnSpc>
                <a:spcPct val="150000"/>
              </a:lnSpc>
              <a:defRPr b="1" sz="2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</a:t>
            </a:r>
            <a:r>
              <a:rPr>
                <a:solidFill>
                  <a:srgbClr val="D41876"/>
                </a:solidFill>
              </a:rPr>
              <a:t>let i = 1</a:t>
            </a:r>
            <a:r>
              <a:t>; </a:t>
            </a:r>
            <a:r>
              <a:rPr>
                <a:solidFill>
                  <a:srgbClr val="FEAE00"/>
                </a:solidFill>
              </a:rPr>
              <a:t>i&lt;=5</a:t>
            </a:r>
            <a:r>
              <a:t> ; </a:t>
            </a:r>
            <a:r>
              <a:rPr>
                <a:solidFill>
                  <a:srgbClr val="1DB100"/>
                </a:solidFill>
              </a:rPr>
              <a:t>i=i+1</a:t>
            </a:r>
            <a:r>
              <a:t> ) {</a:t>
            </a:r>
            <a:br/>
            <a:r>
              <a:t>console.log(“Hello”)</a:t>
            </a:r>
            <a:br/>
            <a:r>
              <a:t>}</a:t>
            </a:r>
          </a:p>
        </p:txBody>
      </p:sp>
      <p:grpSp>
        <p:nvGrpSpPr>
          <p:cNvPr id="1232" name="Group 1"/>
          <p:cNvGrpSpPr/>
          <p:nvPr/>
        </p:nvGrpSpPr>
        <p:grpSpPr>
          <a:xfrm>
            <a:off x="1984542" y="4800599"/>
            <a:ext cx="13379115" cy="971769"/>
            <a:chOff x="0" y="0"/>
            <a:chExt cx="13379113" cy="971767"/>
          </a:xfrm>
        </p:grpSpPr>
        <p:sp>
          <p:nvSpPr>
            <p:cNvPr id="1226" name="초기식 : let i = 1"/>
            <p:cNvSpPr txBox="1"/>
            <p:nvPr/>
          </p:nvSpPr>
          <p:spPr>
            <a:xfrm>
              <a:off x="814374" y="296438"/>
              <a:ext cx="2273401" cy="4618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초기식 : </a:t>
              </a:r>
              <a:r>
                <a:rPr>
                  <a:solidFill>
                    <a:srgbClr val="D41876"/>
                  </a:solidFill>
                </a:rPr>
                <a:t>let i = 1 </a:t>
              </a:r>
            </a:p>
          </p:txBody>
        </p:sp>
        <p:sp>
          <p:nvSpPr>
            <p:cNvPr id="1227" name="조건식 : i &lt;= 5"/>
            <p:cNvSpPr txBox="1"/>
            <p:nvPr/>
          </p:nvSpPr>
          <p:spPr>
            <a:xfrm>
              <a:off x="5832995" y="260477"/>
              <a:ext cx="1926334" cy="4618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조건식 : </a:t>
              </a:r>
              <a:r>
                <a:rPr>
                  <a:solidFill>
                    <a:srgbClr val="FEAE00"/>
                  </a:solidFill>
                </a:rPr>
                <a:t>i &lt;= 5</a:t>
              </a:r>
            </a:p>
          </p:txBody>
        </p:sp>
        <p:sp>
          <p:nvSpPr>
            <p:cNvPr id="1228" name="증감식 : i = i+1"/>
            <p:cNvSpPr txBox="1"/>
            <p:nvPr/>
          </p:nvSpPr>
          <p:spPr>
            <a:xfrm>
              <a:off x="10422530" y="296438"/>
              <a:ext cx="2011017" cy="4618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6124" tIns="36124" rIns="36124" bIns="36124" numCol="1" anchor="ctr">
              <a:spAutoFit/>
            </a:bodyPr>
            <a:lstStyle/>
            <a:p>
              <a:pPr algn="ctr" defTabSz="1733932">
                <a:defRPr b="1" sz="2400">
                  <a:latin typeface="Jalpullineunharu Medium"/>
                  <a:ea typeface="Jalpullineunharu Medium"/>
                  <a:cs typeface="Jalpullineunharu Medium"/>
                  <a:sym typeface="Jalpullineunharu Medium"/>
                </a:defRPr>
              </a:pPr>
              <a:r>
                <a:t>증감식 :</a:t>
              </a:r>
              <a:r>
                <a:rPr>
                  <a:solidFill>
                    <a:srgbClr val="1DB100"/>
                  </a:solidFill>
                </a:rPr>
                <a:t> i = i+1</a:t>
              </a:r>
            </a:p>
          </p:txBody>
        </p:sp>
        <p:sp>
          <p:nvSpPr>
            <p:cNvPr id="1229" name="Rectangle 24"/>
            <p:cNvSpPr/>
            <p:nvPr/>
          </p:nvSpPr>
          <p:spPr>
            <a:xfrm>
              <a:off x="-1" y="0"/>
              <a:ext cx="3902152" cy="970521"/>
            </a:xfrm>
            <a:prstGeom prst="rect">
              <a:avLst/>
            </a:prstGeom>
            <a:noFill/>
            <a:ln w="38100" cap="flat">
              <a:solidFill>
                <a:srgbClr val="D517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0" name="Rectangle 25"/>
            <p:cNvSpPr/>
            <p:nvPr/>
          </p:nvSpPr>
          <p:spPr>
            <a:xfrm>
              <a:off x="4845086" y="1247"/>
              <a:ext cx="3902152" cy="970521"/>
            </a:xfrm>
            <a:prstGeom prst="rect">
              <a:avLst/>
            </a:prstGeom>
            <a:noFill/>
            <a:ln w="38100" cap="flat">
              <a:solidFill>
                <a:srgbClr val="FEAE0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1" name="Rectangle 26"/>
            <p:cNvSpPr/>
            <p:nvPr/>
          </p:nvSpPr>
          <p:spPr>
            <a:xfrm>
              <a:off x="9476962" y="-1"/>
              <a:ext cx="3902152" cy="970521"/>
            </a:xfrm>
            <a:prstGeom prst="rect">
              <a:avLst/>
            </a:prstGeom>
            <a:noFill/>
            <a:ln w="38100" cap="flat">
              <a:solidFill>
                <a:srgbClr val="1DB1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33" name="Hello"/>
          <p:cNvSpPr txBox="1"/>
          <p:nvPr/>
        </p:nvSpPr>
        <p:spPr>
          <a:xfrm>
            <a:off x="10267259" y="6769872"/>
            <a:ext cx="778979" cy="432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Hello</a:t>
            </a:r>
          </a:p>
        </p:txBody>
      </p:sp>
      <p:sp>
        <p:nvSpPr>
          <p:cNvPr id="1234" name="Hello"/>
          <p:cNvSpPr txBox="1"/>
          <p:nvPr/>
        </p:nvSpPr>
        <p:spPr>
          <a:xfrm>
            <a:off x="10267259" y="7240001"/>
            <a:ext cx="778979" cy="432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Hello</a:t>
            </a:r>
          </a:p>
        </p:txBody>
      </p:sp>
      <p:sp>
        <p:nvSpPr>
          <p:cNvPr id="1235" name="Hello"/>
          <p:cNvSpPr txBox="1"/>
          <p:nvPr/>
        </p:nvSpPr>
        <p:spPr>
          <a:xfrm>
            <a:off x="10267259" y="7708191"/>
            <a:ext cx="778979" cy="432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Hello</a:t>
            </a:r>
          </a:p>
        </p:txBody>
      </p:sp>
      <p:sp>
        <p:nvSpPr>
          <p:cNvPr id="1236" name="Hello"/>
          <p:cNvSpPr txBox="1"/>
          <p:nvPr/>
        </p:nvSpPr>
        <p:spPr>
          <a:xfrm>
            <a:off x="10267259" y="8229053"/>
            <a:ext cx="778979" cy="432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Hello</a:t>
            </a:r>
          </a:p>
        </p:txBody>
      </p:sp>
      <p:sp>
        <p:nvSpPr>
          <p:cNvPr id="1237" name="Hello"/>
          <p:cNvSpPr txBox="1"/>
          <p:nvPr/>
        </p:nvSpPr>
        <p:spPr>
          <a:xfrm>
            <a:off x="10267259" y="8777782"/>
            <a:ext cx="778979" cy="432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Hello</a:t>
            </a:r>
          </a:p>
        </p:txBody>
      </p:sp>
      <p:sp>
        <p:nvSpPr>
          <p:cNvPr id="1238" name="i = 1"/>
          <p:cNvSpPr txBox="1"/>
          <p:nvPr/>
        </p:nvSpPr>
        <p:spPr>
          <a:xfrm>
            <a:off x="7102867" y="6770025"/>
            <a:ext cx="770139" cy="43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 = 1 </a:t>
            </a:r>
          </a:p>
        </p:txBody>
      </p:sp>
      <p:sp>
        <p:nvSpPr>
          <p:cNvPr id="1239" name="i = 2"/>
          <p:cNvSpPr txBox="1"/>
          <p:nvPr/>
        </p:nvSpPr>
        <p:spPr>
          <a:xfrm>
            <a:off x="7102867" y="7240155"/>
            <a:ext cx="770139" cy="431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 = 2 </a:t>
            </a:r>
          </a:p>
        </p:txBody>
      </p:sp>
      <p:sp>
        <p:nvSpPr>
          <p:cNvPr id="1240" name="i = 3"/>
          <p:cNvSpPr txBox="1"/>
          <p:nvPr/>
        </p:nvSpPr>
        <p:spPr>
          <a:xfrm>
            <a:off x="7102867" y="7708345"/>
            <a:ext cx="770139" cy="431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 = 3 </a:t>
            </a:r>
          </a:p>
        </p:txBody>
      </p:sp>
      <p:sp>
        <p:nvSpPr>
          <p:cNvPr id="1241" name="i = 5"/>
          <p:cNvSpPr txBox="1"/>
          <p:nvPr/>
        </p:nvSpPr>
        <p:spPr>
          <a:xfrm>
            <a:off x="7102867" y="8777934"/>
            <a:ext cx="770139" cy="431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 = 5 </a:t>
            </a:r>
          </a:p>
        </p:txBody>
      </p:sp>
      <p:sp>
        <p:nvSpPr>
          <p:cNvPr id="1242" name="i = 4"/>
          <p:cNvSpPr txBox="1"/>
          <p:nvPr/>
        </p:nvSpPr>
        <p:spPr>
          <a:xfrm>
            <a:off x="7102867" y="8229207"/>
            <a:ext cx="770139" cy="431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 = 4 </a:t>
            </a:r>
          </a:p>
        </p:txBody>
      </p:sp>
      <p:sp>
        <p:nvSpPr>
          <p:cNvPr id="1243" name="i+1"/>
          <p:cNvSpPr txBox="1"/>
          <p:nvPr/>
        </p:nvSpPr>
        <p:spPr>
          <a:xfrm>
            <a:off x="5836008" y="6770025"/>
            <a:ext cx="515936" cy="43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i+1</a:t>
            </a:r>
          </a:p>
        </p:txBody>
      </p:sp>
      <p:sp>
        <p:nvSpPr>
          <p:cNvPr id="1244" name=".…"/>
          <p:cNvSpPr txBox="1"/>
          <p:nvPr/>
        </p:nvSpPr>
        <p:spPr>
          <a:xfrm>
            <a:off x="6009132" y="7676755"/>
            <a:ext cx="169684" cy="1536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/>
          <a:p>
            <a:pPr algn="ctr" defTabSz="1733932">
              <a:defRPr b="1" sz="24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.</a:t>
            </a:r>
          </a:p>
          <a:p>
            <a:pPr algn="ctr" defTabSz="1733932">
              <a:defRPr b="1" sz="24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.</a:t>
            </a:r>
          </a:p>
          <a:p>
            <a:pPr algn="ctr" defTabSz="1733932">
              <a:defRPr b="1" sz="24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.</a:t>
            </a:r>
          </a:p>
          <a:p>
            <a:pPr algn="ctr" defTabSz="1733932">
              <a:defRPr b="1" sz="2400">
                <a:solidFill>
                  <a:srgbClr val="1DB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.</a:t>
            </a:r>
          </a:p>
        </p:txBody>
      </p:sp>
      <p:sp>
        <p:nvSpPr>
          <p:cNvPr id="1245" name="Straight Connector 39"/>
          <p:cNvSpPr/>
          <p:nvPr/>
        </p:nvSpPr>
        <p:spPr>
          <a:xfrm flipV="1">
            <a:off x="8826500" y="6019799"/>
            <a:ext cx="1" cy="614322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4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4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50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반복문 실무 적용 예시</a:t>
            </a:r>
          </a:p>
        </p:txBody>
      </p:sp>
      <p:pic>
        <p:nvPicPr>
          <p:cNvPr id="1251" name="Google Shape;857;p99" descr="Google Shape;857;p9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0588" y="2317606"/>
            <a:ext cx="5206713" cy="61231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252" name="Google Shape;858;p99" descr="Google Shape;858;p9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1581" y="2405924"/>
            <a:ext cx="7862567" cy="57718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253" name="Google Shape;92;p18"/>
          <p:cNvSpPr txBox="1"/>
          <p:nvPr/>
        </p:nvSpPr>
        <p:spPr>
          <a:xfrm>
            <a:off x="12666426" y="8981285"/>
            <a:ext cx="3950206" cy="642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r">
              <a:defRPr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파일 이름 </a:t>
            </a:r>
            <a:r>
              <a:t>- 07.</a:t>
            </a:r>
            <a:r>
              <a:t>for.html</a:t>
            </a:r>
          </a:p>
        </p:txBody>
      </p:sp>
      <p:sp>
        <p:nvSpPr>
          <p:cNvPr id="1254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57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58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반복문 기능</a:t>
            </a:r>
          </a:p>
        </p:txBody>
      </p:sp>
      <p:sp>
        <p:nvSpPr>
          <p:cNvPr id="1259" name="Rectangle 1"/>
          <p:cNvSpPr/>
          <p:nvPr/>
        </p:nvSpPr>
        <p:spPr>
          <a:xfrm>
            <a:off x="7165641" y="2192217"/>
            <a:ext cx="2634492" cy="5232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continue / break</a:t>
            </a:r>
          </a:p>
        </p:txBody>
      </p:sp>
      <p:sp>
        <p:nvSpPr>
          <p:cNvPr id="126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6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64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>
            <a:lvl1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반복문 기능</a:t>
            </a:r>
          </a:p>
        </p:txBody>
      </p:sp>
      <p:sp>
        <p:nvSpPr>
          <p:cNvPr id="1265" name="Rectangle 1"/>
          <p:cNvSpPr/>
          <p:nvPr/>
        </p:nvSpPr>
        <p:spPr>
          <a:xfrm>
            <a:off x="7165641" y="2192217"/>
            <a:ext cx="2634492" cy="523241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continue / break</a:t>
            </a:r>
          </a:p>
        </p:txBody>
      </p:sp>
      <p:sp>
        <p:nvSpPr>
          <p:cNvPr id="1266" name="map / filter 으로 대체"/>
          <p:cNvSpPr txBox="1"/>
          <p:nvPr/>
        </p:nvSpPr>
        <p:spPr>
          <a:xfrm>
            <a:off x="7087676" y="4121419"/>
            <a:ext cx="3172848" cy="528949"/>
          </a:xfrm>
          <a:prstGeom prst="rect">
            <a:avLst/>
          </a:prstGeom>
          <a:solidFill>
            <a:srgbClr val="DDEE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map / filter 으로 대체</a:t>
            </a:r>
          </a:p>
        </p:txBody>
      </p:sp>
      <p:sp>
        <p:nvSpPr>
          <p:cNvPr id="1267" name="코딩테스트, 특정 알고리즘 문제에서 요구할 경우"/>
          <p:cNvSpPr txBox="1"/>
          <p:nvPr/>
        </p:nvSpPr>
        <p:spPr>
          <a:xfrm>
            <a:off x="5259295" y="6384274"/>
            <a:ext cx="6829611" cy="528949"/>
          </a:xfrm>
          <a:prstGeom prst="rect">
            <a:avLst/>
          </a:prstGeom>
          <a:solidFill>
            <a:srgbClr val="FCD5B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코딩테스트, 특정 알고리즘 문제에서 요구할 경우</a:t>
            </a:r>
          </a:p>
        </p:txBody>
      </p:sp>
      <p:sp>
        <p:nvSpPr>
          <p:cNvPr id="1268" name="Straight Connector 13"/>
          <p:cNvSpPr/>
          <p:nvPr/>
        </p:nvSpPr>
        <p:spPr>
          <a:xfrm flipV="1">
            <a:off x="8674099" y="50292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69" name="Straight Connector 14"/>
          <p:cNvSpPr/>
          <p:nvPr/>
        </p:nvSpPr>
        <p:spPr>
          <a:xfrm flipV="1">
            <a:off x="8674099" y="28956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70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73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4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기능</a:t>
            </a:r>
            <a:r>
              <a:t> continue</a:t>
            </a:r>
          </a:p>
        </p:txBody>
      </p:sp>
      <p:sp>
        <p:nvSpPr>
          <p:cNvPr id="1275" name="반복 작업을 중간에 건너뛰고 싶을 때"/>
          <p:cNvSpPr txBox="1"/>
          <p:nvPr/>
        </p:nvSpPr>
        <p:spPr>
          <a:xfrm>
            <a:off x="6028279" y="4612326"/>
            <a:ext cx="5291641" cy="528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124" tIns="36124" rIns="36124" bIns="36124" anchor="ctr">
            <a:spAutoFit/>
          </a:bodyPr>
          <a:lstStyle>
            <a:lvl1pPr algn="ctr" defTabSz="914377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반복 작업을 중간에 건너뛰고 싶을 때 </a:t>
            </a:r>
          </a:p>
        </p:txBody>
      </p:sp>
      <p:sp>
        <p:nvSpPr>
          <p:cNvPr id="127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7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0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기능</a:t>
            </a:r>
            <a:r>
              <a:t> continue</a:t>
            </a:r>
          </a:p>
        </p:txBody>
      </p:sp>
      <p:sp>
        <p:nvSpPr>
          <p:cNvPr id="1281" name="Rectangle 16"/>
          <p:cNvSpPr txBox="1"/>
          <p:nvPr/>
        </p:nvSpPr>
        <p:spPr>
          <a:xfrm>
            <a:off x="4376997" y="6437769"/>
            <a:ext cx="8582661" cy="2374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1</a:t>
            </a:r>
            <a:r>
              <a:t>입니다</a:t>
            </a:r>
            <a:r>
              <a:t>.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2</a:t>
            </a:r>
            <a:r>
              <a:t>입니다</a:t>
            </a:r>
            <a:r>
              <a:t>.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3</a:t>
            </a:r>
            <a:r>
              <a:t>입니다</a:t>
            </a:r>
            <a:r>
              <a:t>.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4</a:t>
            </a:r>
            <a:r>
              <a:t>입니다</a:t>
            </a:r>
            <a:r>
              <a:t>.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</a:t>
            </a:r>
            <a:r>
              <a:t>는 </a:t>
            </a:r>
            <a:r>
              <a:t>5</a:t>
            </a:r>
            <a:r>
              <a:t>입니다</a:t>
            </a:r>
            <a:r>
              <a:t>.</a:t>
            </a:r>
          </a:p>
        </p:txBody>
      </p:sp>
      <p:sp>
        <p:nvSpPr>
          <p:cNvPr id="1282" name="Straight Connector 17"/>
          <p:cNvSpPr/>
          <p:nvPr/>
        </p:nvSpPr>
        <p:spPr>
          <a:xfrm flipV="1">
            <a:off x="8674099" y="48768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83" name="Rectangle 18"/>
          <p:cNvSpPr/>
          <p:nvPr/>
        </p:nvSpPr>
        <p:spPr>
          <a:xfrm>
            <a:off x="5626101" y="2353381"/>
            <a:ext cx="6095993" cy="2133601"/>
          </a:xfrm>
          <a:prstGeom prst="rect">
            <a:avLst/>
          </a:prstGeom>
          <a:ln w="38100">
            <a:solidFill>
              <a:srgbClr val="DDEEF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4" name="Rectangle 19"/>
          <p:cNvSpPr/>
          <p:nvPr/>
        </p:nvSpPr>
        <p:spPr>
          <a:xfrm>
            <a:off x="5626101" y="6238385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5" name="Rectangle 1"/>
          <p:cNvSpPr txBox="1"/>
          <p:nvPr/>
        </p:nvSpPr>
        <p:spPr>
          <a:xfrm>
            <a:off x="4382770" y="2751513"/>
            <a:ext cx="8582660" cy="1411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는” + I + “입니다.” )</a:t>
            </a:r>
            <a:br/>
            <a:r>
              <a:t>}</a:t>
            </a:r>
          </a:p>
        </p:txBody>
      </p:sp>
      <p:sp>
        <p:nvSpPr>
          <p:cNvPr id="128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8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90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기능</a:t>
            </a:r>
            <a:r>
              <a:t> continue</a:t>
            </a:r>
          </a:p>
        </p:txBody>
      </p:sp>
      <p:sp>
        <p:nvSpPr>
          <p:cNvPr id="1291" name="Rectangle 16"/>
          <p:cNvSpPr txBox="1"/>
          <p:nvPr/>
        </p:nvSpPr>
        <p:spPr>
          <a:xfrm>
            <a:off x="6015004" y="7323480"/>
            <a:ext cx="5318184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 </a:t>
            </a:r>
            <a:r>
              <a:t>가 </a:t>
            </a:r>
            <a:r>
              <a:t>3</a:t>
            </a:r>
            <a:r>
              <a:t>일 때는 실행하고 싶지 않아</a:t>
            </a:r>
            <a:r>
              <a:t>!</a:t>
            </a:r>
          </a:p>
        </p:txBody>
      </p:sp>
      <p:sp>
        <p:nvSpPr>
          <p:cNvPr id="1292" name="Straight Connector 17"/>
          <p:cNvSpPr/>
          <p:nvPr/>
        </p:nvSpPr>
        <p:spPr>
          <a:xfrm flipV="1">
            <a:off x="8674099" y="48768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93" name="Rectangle 18"/>
          <p:cNvSpPr/>
          <p:nvPr/>
        </p:nvSpPr>
        <p:spPr>
          <a:xfrm>
            <a:off x="5626101" y="2353381"/>
            <a:ext cx="6095993" cy="2133601"/>
          </a:xfrm>
          <a:prstGeom prst="rect">
            <a:avLst/>
          </a:prstGeom>
          <a:ln w="38100">
            <a:solidFill>
              <a:srgbClr val="DDEEF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4" name="Rectangle 19"/>
          <p:cNvSpPr/>
          <p:nvPr/>
        </p:nvSpPr>
        <p:spPr>
          <a:xfrm>
            <a:off x="5626101" y="6238385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5" name="Rectangle 1"/>
          <p:cNvSpPr txBox="1"/>
          <p:nvPr/>
        </p:nvSpPr>
        <p:spPr>
          <a:xfrm>
            <a:off x="4382770" y="2751513"/>
            <a:ext cx="8582660" cy="1411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는” + I + “입니다.” )</a:t>
            </a:r>
            <a:br/>
            <a:r>
              <a:t>}</a:t>
            </a:r>
          </a:p>
        </p:txBody>
      </p:sp>
      <p:sp>
        <p:nvSpPr>
          <p:cNvPr id="1296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99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00" name="Google Shape;761;p89"/>
          <p:cNvSpPr txBox="1"/>
          <p:nvPr/>
        </p:nvSpPr>
        <p:spPr>
          <a:xfrm>
            <a:off x="3450277" y="13393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기능</a:t>
            </a:r>
            <a:r>
              <a:t> continue</a:t>
            </a:r>
          </a:p>
        </p:txBody>
      </p:sp>
      <p:sp>
        <p:nvSpPr>
          <p:cNvPr id="1301" name="Straight Connector 17"/>
          <p:cNvSpPr/>
          <p:nvPr/>
        </p:nvSpPr>
        <p:spPr>
          <a:xfrm flipV="1">
            <a:off x="8674099" y="4876800"/>
            <a:ext cx="1" cy="919123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02" name="Rectangle 18"/>
          <p:cNvSpPr/>
          <p:nvPr/>
        </p:nvSpPr>
        <p:spPr>
          <a:xfrm>
            <a:off x="5626101" y="2353381"/>
            <a:ext cx="6095993" cy="2133601"/>
          </a:xfrm>
          <a:prstGeom prst="rect">
            <a:avLst/>
          </a:prstGeom>
          <a:ln w="38100">
            <a:solidFill>
              <a:srgbClr val="DDEEF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3" name="Rectangle 19"/>
          <p:cNvSpPr/>
          <p:nvPr/>
        </p:nvSpPr>
        <p:spPr>
          <a:xfrm>
            <a:off x="5626101" y="6238385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4" name="Rectangle 14"/>
          <p:cNvSpPr txBox="1"/>
          <p:nvPr/>
        </p:nvSpPr>
        <p:spPr>
          <a:xfrm>
            <a:off x="4382766" y="6738704"/>
            <a:ext cx="8582661" cy="17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7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  <a:br/>
            <a:r>
              <a:rPr>
                <a:solidFill>
                  <a:srgbClr val="FFA100"/>
                </a:solidFill>
              </a:rPr>
              <a:t>if ( i === 3 ) </a:t>
            </a:r>
            <a:r>
              <a:rPr>
                <a:solidFill>
                  <a:srgbClr val="FF0000"/>
                </a:solidFill>
              </a:rPr>
              <a:t>continue</a:t>
            </a:r>
            <a:endParaRPr>
              <a:solidFill>
                <a:srgbClr val="FF0000"/>
              </a:solidFill>
            </a:endParaRPr>
          </a:p>
          <a:p>
            <a:pPr algn="ctr">
              <a:defRPr sz="27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는” + I + “입니다.” )</a:t>
            </a:r>
            <a:br/>
            <a:r>
              <a:t>}</a:t>
            </a:r>
          </a:p>
        </p:txBody>
      </p:sp>
      <p:sp>
        <p:nvSpPr>
          <p:cNvPr id="1305" name="Rectangle 15"/>
          <p:cNvSpPr txBox="1"/>
          <p:nvPr/>
        </p:nvSpPr>
        <p:spPr>
          <a:xfrm>
            <a:off x="4382770" y="2751513"/>
            <a:ext cx="8582660" cy="1411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는” + I + “입니다.” )</a:t>
            </a:r>
            <a:br/>
            <a:r>
              <a:t>}</a:t>
            </a:r>
          </a:p>
        </p:txBody>
      </p:sp>
      <p:sp>
        <p:nvSpPr>
          <p:cNvPr id="1306" name="TextBox 1"/>
          <p:cNvSpPr txBox="1"/>
          <p:nvPr/>
        </p:nvSpPr>
        <p:spPr>
          <a:xfrm>
            <a:off x="4779481" y="3119245"/>
            <a:ext cx="45567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전</a:t>
            </a:r>
          </a:p>
        </p:txBody>
      </p:sp>
      <p:sp>
        <p:nvSpPr>
          <p:cNvPr id="1307" name="TextBox 20"/>
          <p:cNvSpPr txBox="1"/>
          <p:nvPr/>
        </p:nvSpPr>
        <p:spPr>
          <a:xfrm>
            <a:off x="4779481" y="7292702"/>
            <a:ext cx="45567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lvl1pPr>
          </a:lstStyle>
          <a:p>
            <a:pPr/>
            <a:r>
              <a:t>후</a:t>
            </a:r>
          </a:p>
        </p:txBody>
      </p:sp>
      <p:sp>
        <p:nvSpPr>
          <p:cNvPr id="130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object 7"/>
          <p:cNvSpPr/>
          <p:nvPr/>
        </p:nvSpPr>
        <p:spPr>
          <a:xfrm flipH="1" flipV="1">
            <a:off x="2397902" y="821803"/>
            <a:ext cx="1313410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11" name="object 6"/>
          <p:cNvSpPr/>
          <p:nvPr/>
        </p:nvSpPr>
        <p:spPr>
          <a:xfrm>
            <a:off x="965200" y="622300"/>
            <a:ext cx="1066800" cy="393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12" name="Google Shape;761;p89"/>
          <p:cNvSpPr txBox="1"/>
          <p:nvPr/>
        </p:nvSpPr>
        <p:spPr>
          <a:xfrm>
            <a:off x="3450277" y="1352014"/>
            <a:ext cx="10447646" cy="89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3368" tIns="173368" rIns="173368" bIns="173368">
            <a:spAutoFit/>
          </a:bodyPr>
          <a:lstStyle/>
          <a:p>
            <a:pPr algn="ctr">
              <a:defRPr sz="34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반복문 기능</a:t>
            </a:r>
            <a:r>
              <a:t> continue</a:t>
            </a:r>
          </a:p>
        </p:txBody>
      </p:sp>
      <p:sp>
        <p:nvSpPr>
          <p:cNvPr id="1313" name="Straight Connector 17"/>
          <p:cNvSpPr/>
          <p:nvPr/>
        </p:nvSpPr>
        <p:spPr>
          <a:xfrm flipV="1">
            <a:off x="8674100" y="5240612"/>
            <a:ext cx="1" cy="555310"/>
          </a:xfrm>
          <a:prstGeom prst="line">
            <a:avLst/>
          </a:prstGeom>
          <a:ln w="44450" cap="rnd">
            <a:solidFill>
              <a:srgbClr val="000000"/>
            </a:solidFill>
            <a:prstDash val="sysDash"/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14" name="Rectangle 19"/>
          <p:cNvSpPr/>
          <p:nvPr/>
        </p:nvSpPr>
        <p:spPr>
          <a:xfrm>
            <a:off x="5626101" y="6238385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5" name="Rectangle 2"/>
          <p:cNvSpPr txBox="1"/>
          <p:nvPr/>
        </p:nvSpPr>
        <p:spPr>
          <a:xfrm>
            <a:off x="4382770" y="7108035"/>
            <a:ext cx="8582660" cy="100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I 가 3일 때는 </a:t>
            </a:r>
          </a:p>
          <a:p>
            <a:pPr algn="ctr">
              <a:defRPr sz="28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코드 실행 x</a:t>
            </a:r>
          </a:p>
        </p:txBody>
      </p:sp>
      <p:sp>
        <p:nvSpPr>
          <p:cNvPr id="1316" name="Rectangle 19"/>
          <p:cNvSpPr/>
          <p:nvPr/>
        </p:nvSpPr>
        <p:spPr>
          <a:xfrm>
            <a:off x="5626104" y="2340000"/>
            <a:ext cx="6095993" cy="2693413"/>
          </a:xfrm>
          <a:prstGeom prst="rect">
            <a:avLst/>
          </a:prstGeom>
          <a:ln w="38100">
            <a:solidFill>
              <a:srgbClr val="FAC09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7" name="Rectangle 14"/>
          <p:cNvSpPr txBox="1"/>
          <p:nvPr/>
        </p:nvSpPr>
        <p:spPr>
          <a:xfrm>
            <a:off x="4382770" y="2840320"/>
            <a:ext cx="8582660" cy="174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7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for ( let i = 1 ; i &lt;= 5 ; i++ ) {</a:t>
            </a:r>
            <a:br/>
            <a:r>
              <a:rPr>
                <a:solidFill>
                  <a:srgbClr val="FFA100"/>
                </a:solidFill>
              </a:rPr>
              <a:t>if ( i === 3 ) </a:t>
            </a:r>
            <a:r>
              <a:rPr>
                <a:solidFill>
                  <a:srgbClr val="FF0000"/>
                </a:solidFill>
              </a:rPr>
              <a:t>continue</a:t>
            </a:r>
            <a:endParaRPr>
              <a:solidFill>
                <a:srgbClr val="FF0000"/>
              </a:solidFill>
            </a:endParaRPr>
          </a:p>
          <a:p>
            <a:pPr algn="ctr">
              <a:defRPr sz="2700">
                <a:latin typeface="Jalpullineunharu Medium"/>
                <a:ea typeface="Jalpullineunharu Medium"/>
                <a:cs typeface="Jalpullineunharu Medium"/>
                <a:sym typeface="Jalpullineunharu Medium"/>
              </a:defRPr>
            </a:pPr>
            <a:r>
              <a:t>console.log( “I 는” + I + “입니다.” )</a:t>
            </a:r>
            <a:br/>
            <a:r>
              <a:t>}</a:t>
            </a:r>
          </a:p>
        </p:txBody>
      </p:sp>
      <p:sp>
        <p:nvSpPr>
          <p:cNvPr id="1318" name="object 8"/>
          <p:cNvSpPr txBox="1"/>
          <p:nvPr>
            <p:ph type="title"/>
          </p:nvPr>
        </p:nvSpPr>
        <p:spPr>
          <a:xfrm>
            <a:off x="11569699" y="581795"/>
            <a:ext cx="5017090" cy="3436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